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8" r:id="rId2"/>
    <p:sldId id="279" r:id="rId3"/>
    <p:sldId id="257" r:id="rId4"/>
    <p:sldId id="258" r:id="rId5"/>
    <p:sldId id="260" r:id="rId6"/>
    <p:sldId id="275" r:id="rId7"/>
    <p:sldId id="262" r:id="rId8"/>
    <p:sldId id="263" r:id="rId9"/>
    <p:sldId id="271" r:id="rId10"/>
    <p:sldId id="273" r:id="rId11"/>
    <p:sldId id="274" r:id="rId12"/>
    <p:sldId id="264" r:id="rId13"/>
    <p:sldId id="280" r:id="rId14"/>
    <p:sldId id="276" r:id="rId15"/>
    <p:sldId id="277" r:id="rId16"/>
  </p:sldIdLst>
  <p:sldSz cx="12192000" cy="6858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14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036DC70-8F48-47A5-B4F3-FA3154E18309}" type="datetimeFigureOut">
              <a:rPr lang="ko-KR" altLang="en-US" smtClean="0"/>
              <a:t>2025-12-18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821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821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DD69FCE2-FE8C-48F3-BB6F-FBE4EECC18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9172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9FCE2-FE8C-48F3-BB6F-FBE4EECC1873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647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10668000" cy="2743200"/>
          </a:xfrm>
        </p:spPr>
        <p:txBody>
          <a:bodyPr>
            <a:noAutofit/>
          </a:bodyPr>
          <a:lstStyle/>
          <a:p>
            <a:r>
              <a:rPr lang="en-US" altLang="ko-KR" sz="5400" b="1" i="1" u="sng" dirty="0">
                <a:solidFill>
                  <a:srgbClr val="5B9B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2025학년도 제2학기</a:t>
            </a:r>
            <a:br>
              <a:rPr lang="en-US" altLang="ko-KR" sz="6000" b="1" i="1" u="sng" dirty="0">
                <a:solidFill>
                  <a:srgbClr val="5B9B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학위논문</a:t>
            </a:r>
            <a:r>
              <a:rPr lang="en-US" altLang="ko-KR" sz="8800" b="1" dirty="0">
                <a:solidFill>
                  <a:srgbClr val="1F3863"/>
                </a:solidFill>
              </a:rPr>
              <a:t> 제출 안내</a:t>
            </a:r>
            <a:br>
              <a:rPr lang="en-US" altLang="ko-KR" sz="8800" b="1" dirty="0">
                <a:solidFill>
                  <a:srgbClr val="1F3863"/>
                </a:solidFill>
              </a:rPr>
            </a:br>
            <a:r>
              <a:rPr lang="en-US" altLang="ko-KR" sz="2800" dirty="0">
                <a:solidFill>
                  <a:srgbClr val="3F3F3F"/>
                </a:solidFill>
              </a:rPr>
              <a:t>- 제주대학교 dCollection 온라인 제출 방법 -</a:t>
            </a:r>
            <a:endParaRPr lang="ko-KR" altLang="en-US" sz="28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6172200"/>
            <a:ext cx="29718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52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b="1" dirty="0">
                <a:solidFill>
                  <a:srgbClr val="385622"/>
                </a:solidFill>
              </a:rPr>
              <a:t> dCollection 온라인 제출 방법 _ 4. </a:t>
            </a:r>
            <a:r>
              <a:rPr lang="ko-KR" altLang="en-US" sz="2900" b="1" dirty="0">
                <a:solidFill>
                  <a:srgbClr val="385622"/>
                </a:solidFill>
              </a:rPr>
              <a:t>논문등록정보</a:t>
            </a:r>
            <a:r>
              <a:rPr lang="en-US" altLang="ko-KR" sz="2900" b="1" dirty="0">
                <a:solidFill>
                  <a:srgbClr val="385622"/>
                </a:solidFill>
              </a:rPr>
              <a:t>-</a:t>
            </a:r>
            <a:r>
              <a:rPr lang="ko-KR" altLang="en-US" sz="2900" b="1" dirty="0">
                <a:solidFill>
                  <a:srgbClr val="385622"/>
                </a:solidFill>
              </a:rPr>
              <a:t>목차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14400"/>
            <a:ext cx="9668703" cy="577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68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b="1" dirty="0">
                <a:solidFill>
                  <a:srgbClr val="385622"/>
                </a:solidFill>
              </a:rPr>
              <a:t> dCollection 온라인 제출 방법 _ 4. </a:t>
            </a:r>
            <a:r>
              <a:rPr lang="ko-KR" altLang="en-US" sz="2900" b="1" dirty="0">
                <a:solidFill>
                  <a:srgbClr val="385622"/>
                </a:solidFill>
              </a:rPr>
              <a:t>논문등록정보</a:t>
            </a:r>
            <a:r>
              <a:rPr lang="en-US" altLang="ko-KR" sz="2900" b="1" dirty="0">
                <a:solidFill>
                  <a:srgbClr val="385622"/>
                </a:solidFill>
              </a:rPr>
              <a:t>-</a:t>
            </a:r>
            <a:r>
              <a:rPr lang="ko-KR" altLang="en-US" sz="2900" b="1" dirty="0">
                <a:solidFill>
                  <a:srgbClr val="385622"/>
                </a:solidFill>
              </a:rPr>
              <a:t>초록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66800"/>
            <a:ext cx="9046780" cy="561553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438400"/>
            <a:ext cx="3081867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656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" y="850745"/>
            <a:ext cx="6277850" cy="5733697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6305550" y="985319"/>
            <a:ext cx="5739129" cy="1175766"/>
          </a:xfrm>
          <a:prstGeom prst="rect">
            <a:avLst/>
          </a:prstGeom>
          <a:noFill/>
          <a:ln w="3175">
            <a:solidFill>
              <a:srgbClr val="385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8740">
              <a:lnSpc>
                <a:spcPts val="2060"/>
              </a:lnSpc>
            </a:pPr>
            <a:r>
              <a:rPr lang="en-US" altLang="ko-KR" dirty="0">
                <a:solidFill>
                  <a:srgbClr val="1F3863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b="1" dirty="0">
                <a:solidFill>
                  <a:srgbClr val="1F3863"/>
                </a:solidFill>
              </a:rPr>
              <a:t>저작권 동의 </a:t>
            </a:r>
            <a:r>
              <a:rPr lang="en-US" altLang="ko-KR" sz="1500" dirty="0">
                <a:solidFill>
                  <a:srgbClr val="000000"/>
                </a:solidFill>
              </a:rPr>
              <a:t>: 제출 논문의 이용 허락과 관련된 동의</a:t>
            </a:r>
          </a:p>
          <a:p>
            <a:pPr indent="146050">
              <a:lnSpc>
                <a:spcPts val="2495"/>
              </a:lnSpc>
            </a:pPr>
            <a:r>
              <a:rPr lang="en-US" altLang="ko-KR" sz="1500" dirty="0">
                <a:solidFill>
                  <a:srgbClr val="000000"/>
                </a:solidFill>
              </a:rPr>
              <a:t>  - </a:t>
            </a:r>
            <a:r>
              <a:rPr lang="en-US" altLang="ko-KR" sz="1500" b="1" dirty="0">
                <a:solidFill>
                  <a:srgbClr val="FF0000"/>
                </a:solidFill>
              </a:rPr>
              <a:t>특별한 사유가 없으면 저작권 동의</a:t>
            </a:r>
            <a:r>
              <a:rPr lang="en-US" altLang="ko-KR" sz="1500" b="1" dirty="0">
                <a:solidFill>
                  <a:srgbClr val="000000"/>
                </a:solidFill>
              </a:rPr>
              <a:t> 선택</a:t>
            </a:r>
          </a:p>
          <a:p>
            <a:pPr indent="146050">
              <a:lnSpc>
                <a:spcPts val="2450"/>
              </a:lnSpc>
            </a:pPr>
            <a:r>
              <a:rPr lang="en-US" altLang="ko-KR" sz="1500" dirty="0">
                <a:solidFill>
                  <a:srgbClr val="000000"/>
                </a:solidFill>
              </a:rPr>
              <a:t>  - 원문공개 : RISS, 도서관 홈페이지, 제주대학교 Repository 등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243322" y="60570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ko-KR" b="1" dirty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0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dirty="0">
                <a:solidFill>
                  <a:srgbClr val="385622"/>
                </a:solidFill>
              </a:rPr>
              <a:t> </a:t>
            </a:r>
            <a:r>
              <a:rPr lang="en-US" altLang="ko-KR" sz="2900" b="1" dirty="0">
                <a:solidFill>
                  <a:srgbClr val="385622"/>
                </a:solidFill>
              </a:rPr>
              <a:t>dCollection 온라인 제출 방법 _ 5. </a:t>
            </a:r>
            <a:r>
              <a:rPr lang="en-US" altLang="ko-KR" sz="2900" b="1" dirty="0" err="1">
                <a:solidFill>
                  <a:srgbClr val="385622"/>
                </a:solidFill>
              </a:rPr>
              <a:t>저작권</a:t>
            </a:r>
            <a:r>
              <a:rPr lang="en-US" altLang="ko-KR" sz="2900" b="1" dirty="0">
                <a:solidFill>
                  <a:srgbClr val="385622"/>
                </a:solidFill>
              </a:rPr>
              <a:t> </a:t>
            </a:r>
            <a:r>
              <a:rPr lang="en-US" altLang="ko-KR" sz="2900" b="1" dirty="0" err="1">
                <a:solidFill>
                  <a:srgbClr val="385622"/>
                </a:solidFill>
              </a:rPr>
              <a:t>동의</a:t>
            </a:r>
            <a:r>
              <a:rPr lang="en-US" altLang="ko-KR" sz="2900" b="1" dirty="0">
                <a:solidFill>
                  <a:srgbClr val="385622"/>
                </a:solidFill>
              </a:rPr>
              <a:t> </a:t>
            </a:r>
            <a:r>
              <a:rPr lang="ko-KR" altLang="en-US" sz="2900" b="1" dirty="0">
                <a:solidFill>
                  <a:srgbClr val="385622"/>
                </a:solidFill>
              </a:rPr>
              <a:t>확인 </a:t>
            </a:r>
            <a:endParaRPr lang="en-US" altLang="ko-KR" sz="2900" b="1" dirty="0">
              <a:solidFill>
                <a:srgbClr val="1F3863"/>
              </a:solidFill>
            </a:endParaRPr>
          </a:p>
        </p:txBody>
      </p:sp>
      <p:sp>
        <p:nvSpPr>
          <p:cNvPr id="2" name="FreeForm 13"/>
          <p:cNvSpPr/>
          <p:nvPr/>
        </p:nvSpPr>
        <p:spPr>
          <a:xfrm>
            <a:off x="3406140" y="6378067"/>
            <a:ext cx="76200" cy="76073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76073">
                <a:moveTo>
                  <a:pt x="76200" y="0"/>
                </a:moveTo>
                <a:lnTo>
                  <a:pt x="0" y="38100"/>
                </a:lnTo>
                <a:lnTo>
                  <a:pt x="76200" y="76073"/>
                </a:lnTo>
                <a:lnTo>
                  <a:pt x="76200" y="0"/>
                </a:lnTo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7"/>
          <p:cNvSpPr/>
          <p:nvPr/>
        </p:nvSpPr>
        <p:spPr>
          <a:xfrm>
            <a:off x="6311901" y="2161085"/>
            <a:ext cx="5745480" cy="2118460"/>
          </a:xfrm>
          <a:prstGeom prst="rect">
            <a:avLst/>
          </a:prstGeom>
          <a:noFill/>
          <a:ln w="3175">
            <a:solidFill>
              <a:srgbClr val="385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8740">
              <a:lnSpc>
                <a:spcPts val="2280"/>
              </a:lnSpc>
            </a:pPr>
            <a:r>
              <a:rPr lang="en-US" altLang="ko-KR" dirty="0">
                <a:solidFill>
                  <a:srgbClr val="1F3863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b="1" dirty="0">
                <a:solidFill>
                  <a:srgbClr val="1F3863"/>
                </a:solidFill>
              </a:rPr>
              <a:t>저작권 조건부 동의 </a:t>
            </a:r>
            <a:r>
              <a:rPr lang="en-US" altLang="ko-KR" sz="1500" dirty="0">
                <a:solidFill>
                  <a:srgbClr val="000000"/>
                </a:solidFill>
              </a:rPr>
              <a:t>: </a:t>
            </a:r>
            <a:r>
              <a:rPr lang="ko-KR" altLang="en-US" sz="1500" dirty="0">
                <a:solidFill>
                  <a:srgbClr val="000000"/>
                </a:solidFill>
              </a:rPr>
              <a:t>설정기간 </a:t>
            </a:r>
            <a:r>
              <a:rPr lang="en-US" altLang="ko-KR" sz="1500" dirty="0">
                <a:solidFill>
                  <a:srgbClr val="000000"/>
                </a:solidFill>
              </a:rPr>
              <a:t>원문 </a:t>
            </a:r>
            <a:r>
              <a:rPr lang="ko-KR" altLang="en-US" sz="1500" dirty="0">
                <a:solidFill>
                  <a:srgbClr val="000000"/>
                </a:solidFill>
              </a:rPr>
              <a:t>비</a:t>
            </a:r>
            <a:r>
              <a:rPr lang="en-US" altLang="ko-KR" sz="1500" dirty="0">
                <a:solidFill>
                  <a:srgbClr val="000000"/>
                </a:solidFill>
              </a:rPr>
              <a:t>공개</a:t>
            </a:r>
          </a:p>
          <a:p>
            <a:pPr indent="345440">
              <a:lnSpc>
                <a:spcPct val="150000"/>
              </a:lnSpc>
            </a:pPr>
            <a:r>
              <a:rPr lang="en-US" altLang="ko-KR" sz="1500" dirty="0">
                <a:solidFill>
                  <a:srgbClr val="000000"/>
                </a:solidFill>
              </a:rPr>
              <a:t>- 설정 기간 이후, RISS 및 도서관 홈페이지 등 원문 공개</a:t>
            </a:r>
          </a:p>
          <a:p>
            <a:pPr indent="345440">
              <a:lnSpc>
                <a:spcPct val="150000"/>
              </a:lnSpc>
            </a:pPr>
            <a:r>
              <a:rPr lang="en-US" altLang="ko-KR" sz="1500" dirty="0">
                <a:solidFill>
                  <a:srgbClr val="000000"/>
                </a:solidFill>
              </a:rPr>
              <a:t>- 제한 사유 입력 필요 </a:t>
            </a:r>
            <a:r>
              <a:rPr lang="en-US" altLang="ko-KR" sz="1400" b="1" dirty="0">
                <a:solidFill>
                  <a:srgbClr val="000000"/>
                </a:solidFill>
              </a:rPr>
              <a:t>(제한 사유 : 특허출원, 학술지 게재 예정 등)</a:t>
            </a:r>
          </a:p>
          <a:p>
            <a:pPr indent="345440"/>
            <a:endParaRPr lang="en-US" altLang="ko-KR" sz="500" b="1" dirty="0">
              <a:solidFill>
                <a:srgbClr val="000000"/>
              </a:solidFill>
            </a:endParaRPr>
          </a:p>
          <a:p>
            <a:pPr indent="545465" algn="r">
              <a:lnSpc>
                <a:spcPts val="2435"/>
              </a:lnSpc>
            </a:pPr>
            <a:r>
              <a:rPr lang="en-US" altLang="ko-KR" sz="1400" dirty="0">
                <a:solidFill>
                  <a:srgbClr val="0000FF"/>
                </a:solidFill>
              </a:rPr>
              <a:t>    * </a:t>
            </a:r>
            <a:r>
              <a:rPr lang="ko-KR" altLang="en-US" sz="1400" b="1" dirty="0">
                <a:solidFill>
                  <a:srgbClr val="0000FF"/>
                </a:solidFill>
              </a:rPr>
              <a:t>설정한 기간은 </a:t>
            </a:r>
            <a:r>
              <a:rPr lang="ko-KR" altLang="en-US" sz="1400" b="1" u="sng" dirty="0">
                <a:solidFill>
                  <a:srgbClr val="0000FF"/>
                </a:solidFill>
              </a:rPr>
              <a:t>관내 열람</a:t>
            </a:r>
            <a:r>
              <a:rPr lang="en-US" altLang="ko-KR" sz="1400" b="1" u="sng" dirty="0">
                <a:solidFill>
                  <a:srgbClr val="0000FF"/>
                </a:solidFill>
              </a:rPr>
              <a:t>, </a:t>
            </a:r>
            <a:r>
              <a:rPr lang="ko-KR" altLang="en-US" sz="1400" b="1" u="sng" dirty="0">
                <a:solidFill>
                  <a:srgbClr val="0000FF"/>
                </a:solidFill>
              </a:rPr>
              <a:t>타기관 문헌복사 요청 등 일체의 서비스를</a:t>
            </a:r>
            <a:endParaRPr lang="en-US" altLang="ko-KR" sz="1400" b="1" u="sng" dirty="0">
              <a:solidFill>
                <a:srgbClr val="0000FF"/>
              </a:solidFill>
            </a:endParaRPr>
          </a:p>
          <a:p>
            <a:pPr indent="545465" algn="r">
              <a:lnSpc>
                <a:spcPts val="2435"/>
              </a:lnSpc>
            </a:pPr>
            <a:endParaRPr lang="en-US" altLang="ko-KR" sz="1400" b="1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1800" y="3657600"/>
            <a:ext cx="539151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u="sng" dirty="0">
                <a:solidFill>
                  <a:srgbClr val="0000FF"/>
                </a:solidFill>
              </a:rPr>
              <a:t>제공하지 않고</a:t>
            </a:r>
            <a:r>
              <a:rPr lang="en-US" altLang="ko-KR" sz="1400" b="1" u="sng" dirty="0">
                <a:solidFill>
                  <a:srgbClr val="0000FF"/>
                </a:solidFill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</a:rPr>
              <a:t>국립중앙도서관</a:t>
            </a:r>
            <a:r>
              <a:rPr lang="en-US" altLang="ko-KR" sz="1400" b="1" dirty="0">
                <a:solidFill>
                  <a:srgbClr val="0000FF"/>
                </a:solidFill>
              </a:rPr>
              <a:t>/</a:t>
            </a:r>
            <a:r>
              <a:rPr lang="ko-KR" altLang="en-US" sz="1400" b="1" dirty="0">
                <a:solidFill>
                  <a:srgbClr val="0000FF"/>
                </a:solidFill>
              </a:rPr>
              <a:t>국회도서관에서도 비공개</a:t>
            </a:r>
            <a:r>
              <a:rPr lang="en-US" altLang="ko-KR" sz="1200" b="1" dirty="0">
                <a:solidFill>
                  <a:srgbClr val="0000FF"/>
                </a:solidFill>
              </a:rPr>
              <a:t>(</a:t>
            </a:r>
            <a:r>
              <a:rPr lang="ko-KR" altLang="en-US" sz="1200" b="1" dirty="0">
                <a:solidFill>
                  <a:srgbClr val="0000FF"/>
                </a:solidFill>
              </a:rPr>
              <a:t>검색 및 열람서비스 불가</a:t>
            </a:r>
            <a:r>
              <a:rPr lang="en-US" altLang="ko-KR" sz="1200" b="1" dirty="0">
                <a:solidFill>
                  <a:srgbClr val="0000FF"/>
                </a:solidFill>
              </a:rPr>
              <a:t>)</a:t>
            </a:r>
            <a:endParaRPr lang="ko-KR" altLang="ko-KR" sz="1200" b="1" dirty="0">
              <a:solidFill>
                <a:srgbClr val="0000FF"/>
              </a:solidFill>
            </a:endParaRPr>
          </a:p>
        </p:txBody>
      </p:sp>
      <p:sp>
        <p:nvSpPr>
          <p:cNvPr id="28" name="Rectangle 44"/>
          <p:cNvSpPr/>
          <p:nvPr/>
        </p:nvSpPr>
        <p:spPr>
          <a:xfrm>
            <a:off x="6314949" y="4279545"/>
            <a:ext cx="5690616" cy="1931398"/>
          </a:xfrm>
          <a:prstGeom prst="rect">
            <a:avLst/>
          </a:prstGeom>
          <a:noFill/>
          <a:ln w="3175">
            <a:solidFill>
              <a:srgbClr val="385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620">
              <a:lnSpc>
                <a:spcPts val="2615"/>
              </a:lnSpc>
            </a:pPr>
            <a:r>
              <a:rPr lang="en-US" altLang="ko-KR" dirty="0">
                <a:solidFill>
                  <a:srgbClr val="1F3863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b="1" dirty="0">
                <a:solidFill>
                  <a:srgbClr val="1F3863"/>
                </a:solidFill>
              </a:rPr>
              <a:t>저작권 비동의 </a:t>
            </a:r>
            <a:r>
              <a:rPr lang="en-US" altLang="ko-KR" sz="1500" dirty="0">
                <a:solidFill>
                  <a:srgbClr val="000000"/>
                </a:solidFill>
              </a:rPr>
              <a:t>: 특별한 사유가 있을 때 선택, 사유 입력 필요</a:t>
            </a:r>
          </a:p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1674495">
              <a:lnSpc>
                <a:spcPts val="1475"/>
              </a:lnSpc>
            </a:pPr>
            <a:r>
              <a:rPr lang="en-US" altLang="ko-KR" sz="1500" b="1" dirty="0">
                <a:solidFill>
                  <a:srgbClr val="000000"/>
                </a:solidFill>
              </a:rPr>
              <a:t>(제한사유 : 특허출원, 학술지 게재 예정 등)</a:t>
            </a:r>
          </a:p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4930">
              <a:lnSpc>
                <a:spcPct val="1500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    - </a:t>
            </a:r>
            <a:r>
              <a:rPr lang="ko-KR" altLang="en-US" sz="1400" dirty="0">
                <a:solidFill>
                  <a:srgbClr val="000000"/>
                </a:solidFill>
              </a:rPr>
              <a:t>도서관 홈페이지 및 </a:t>
            </a:r>
            <a:r>
              <a:rPr lang="en-US" altLang="ko-KR" sz="1400" dirty="0">
                <a:solidFill>
                  <a:srgbClr val="000000"/>
                </a:solidFill>
              </a:rPr>
              <a:t>RISS </a:t>
            </a:r>
            <a:r>
              <a:rPr lang="ko-KR" altLang="en-US" sz="1400" dirty="0">
                <a:solidFill>
                  <a:srgbClr val="000000"/>
                </a:solidFill>
              </a:rPr>
              <a:t>등 </a:t>
            </a:r>
            <a:r>
              <a:rPr lang="ko-KR" altLang="en-US" sz="1400" dirty="0" err="1">
                <a:solidFill>
                  <a:srgbClr val="000000"/>
                </a:solidFill>
              </a:rPr>
              <a:t>협약기관에</a:t>
            </a:r>
            <a:r>
              <a:rPr lang="ko-KR" altLang="en-US" sz="1400" dirty="0">
                <a:solidFill>
                  <a:srgbClr val="000000"/>
                </a:solidFill>
              </a:rPr>
              <a:t> </a:t>
            </a:r>
            <a:r>
              <a:rPr lang="en-US" altLang="ko-KR" sz="1400" dirty="0">
                <a:solidFill>
                  <a:srgbClr val="000000"/>
                </a:solidFill>
              </a:rPr>
              <a:t>원문 </a:t>
            </a:r>
            <a:r>
              <a:rPr lang="ko-KR" altLang="en-US" sz="1400" dirty="0">
                <a:solidFill>
                  <a:srgbClr val="000000"/>
                </a:solidFill>
              </a:rPr>
              <a:t>미</a:t>
            </a:r>
            <a:r>
              <a:rPr lang="en-US" altLang="ko-KR" sz="1400" dirty="0" err="1">
                <a:solidFill>
                  <a:srgbClr val="000000"/>
                </a:solidFill>
              </a:rPr>
              <a:t>공개</a:t>
            </a:r>
            <a:endParaRPr lang="en-US" altLang="ko-KR" sz="1400" dirty="0">
              <a:solidFill>
                <a:srgbClr val="000000"/>
              </a:solidFill>
            </a:endParaRPr>
          </a:p>
          <a:p>
            <a:pPr indent="74930">
              <a:lnSpc>
                <a:spcPct val="150000"/>
              </a:lnSpc>
            </a:pPr>
            <a:r>
              <a:rPr lang="en-US" altLang="ko-KR" sz="1400" b="1" dirty="0">
                <a:solidFill>
                  <a:srgbClr val="0000FF"/>
                </a:solidFill>
              </a:rPr>
              <a:t>    - </a:t>
            </a:r>
            <a:r>
              <a:rPr lang="ko-KR" altLang="en-US" sz="1400" b="1" dirty="0">
                <a:solidFill>
                  <a:srgbClr val="0000FF"/>
                </a:solidFill>
              </a:rPr>
              <a:t>관내 열람은 가능</a:t>
            </a:r>
            <a:r>
              <a:rPr lang="en-US" altLang="ko-KR" sz="1400" b="1" dirty="0">
                <a:solidFill>
                  <a:srgbClr val="0000FF"/>
                </a:solidFill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</a:rPr>
              <a:t>타 기관에서 열람 요청</a:t>
            </a:r>
            <a:r>
              <a:rPr lang="en-US" altLang="ko-KR" sz="1400" b="1" dirty="0">
                <a:solidFill>
                  <a:srgbClr val="0000FF"/>
                </a:solidFill>
              </a:rPr>
              <a:t>(</a:t>
            </a:r>
            <a:r>
              <a:rPr lang="ko-KR" altLang="en-US" sz="1400" b="1" dirty="0">
                <a:solidFill>
                  <a:srgbClr val="0000FF"/>
                </a:solidFill>
              </a:rPr>
              <a:t>복사</a:t>
            </a:r>
            <a:r>
              <a:rPr lang="en-US" altLang="ko-KR" sz="1400" b="1" dirty="0">
                <a:solidFill>
                  <a:srgbClr val="0000FF"/>
                </a:solidFill>
              </a:rPr>
              <a:t>)</a:t>
            </a:r>
            <a:r>
              <a:rPr lang="ko-KR" altLang="en-US" sz="1400" b="1" dirty="0">
                <a:solidFill>
                  <a:srgbClr val="0000FF"/>
                </a:solidFill>
              </a:rPr>
              <a:t>시 </a:t>
            </a:r>
            <a:r>
              <a:rPr lang="en-US" altLang="ko-KR" sz="1400" b="1" dirty="0">
                <a:solidFill>
                  <a:srgbClr val="0000FF"/>
                </a:solidFill>
              </a:rPr>
              <a:t>50% </a:t>
            </a:r>
            <a:r>
              <a:rPr lang="ko-KR" altLang="en-US" sz="1400" b="1" dirty="0">
                <a:solidFill>
                  <a:srgbClr val="0000FF"/>
                </a:solidFill>
              </a:rPr>
              <a:t>범위에서 제공 </a:t>
            </a:r>
            <a:r>
              <a:rPr lang="en-US" altLang="ko-KR" sz="1400" b="1" dirty="0">
                <a:solidFill>
                  <a:srgbClr val="0000FF"/>
                </a:solidFill>
              </a:rPr>
              <a:t> </a:t>
            </a:r>
          </a:p>
          <a:p>
            <a:pPr indent="74930">
              <a:lnSpc>
                <a:spcPct val="150000"/>
              </a:lnSpc>
            </a:pPr>
            <a:r>
              <a:rPr lang="en-US" altLang="ko-KR" sz="1400" b="1" dirty="0">
                <a:solidFill>
                  <a:srgbClr val="0000FF"/>
                </a:solidFill>
              </a:rPr>
              <a:t>    - </a:t>
            </a:r>
            <a:r>
              <a:rPr lang="ko-KR" altLang="en-US" sz="1400" b="1" dirty="0">
                <a:solidFill>
                  <a:srgbClr val="0000FF"/>
                </a:solidFill>
              </a:rPr>
              <a:t>국립중앙도서관</a:t>
            </a:r>
            <a:r>
              <a:rPr lang="en-US" altLang="ko-KR" sz="1400" b="1" dirty="0">
                <a:solidFill>
                  <a:srgbClr val="0000FF"/>
                </a:solidFill>
              </a:rPr>
              <a:t>/</a:t>
            </a:r>
            <a:r>
              <a:rPr lang="ko-KR" altLang="en-US" sz="1400" b="1" dirty="0">
                <a:solidFill>
                  <a:srgbClr val="0000FF"/>
                </a:solidFill>
              </a:rPr>
              <a:t>국회도서관에서는 비공개</a:t>
            </a:r>
            <a:r>
              <a:rPr lang="en-US" altLang="ko-KR" sz="1400" b="1" dirty="0">
                <a:solidFill>
                  <a:srgbClr val="0000FF"/>
                </a:solidFill>
              </a:rPr>
              <a:t>(</a:t>
            </a:r>
            <a:r>
              <a:rPr lang="ko-KR" altLang="en-US" sz="1400" b="1" dirty="0">
                <a:solidFill>
                  <a:srgbClr val="0000FF"/>
                </a:solidFill>
              </a:rPr>
              <a:t>검색 및 열람서비스 불가</a:t>
            </a:r>
            <a:r>
              <a:rPr lang="en-US" altLang="ko-KR" sz="1400" b="1" dirty="0">
                <a:solidFill>
                  <a:srgbClr val="000000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0" y="6096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8740">
              <a:lnSpc>
                <a:spcPts val="3525"/>
              </a:lnSpc>
            </a:pPr>
            <a:r>
              <a:rPr lang="en-US" altLang="ko-KR" sz="2900" dirty="0">
                <a:solidFill>
                  <a:srgbClr val="385622"/>
                </a:solidFill>
              </a:rPr>
              <a:t> </a:t>
            </a:r>
            <a:r>
              <a:rPr lang="en-US" altLang="ko-KR" sz="2900" b="1" dirty="0">
                <a:solidFill>
                  <a:srgbClr val="385622"/>
                </a:solidFill>
              </a:rPr>
              <a:t>dCollection 온라인 제출 방법 _ 6. </a:t>
            </a:r>
            <a:r>
              <a:rPr lang="ko-KR" altLang="en-US" sz="2900" b="1" dirty="0">
                <a:solidFill>
                  <a:srgbClr val="385622"/>
                </a:solidFill>
              </a:rPr>
              <a:t>책갈피 설정 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914401"/>
            <a:ext cx="6400800" cy="243839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37" y="3545677"/>
            <a:ext cx="6553199" cy="3312323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6553201" y="2049444"/>
            <a:ext cx="5399532" cy="3589356"/>
          </a:xfrm>
          <a:prstGeom prst="rect">
            <a:avLst/>
          </a:prstGeom>
          <a:noFill/>
          <a:ln w="3175">
            <a:solidFill>
              <a:srgbClr val="385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140"/>
              </a:lnSpc>
            </a:pPr>
            <a:r>
              <a:rPr lang="en-US" altLang="ko-KR" sz="1500" b="1" dirty="0" err="1">
                <a:solidFill>
                  <a:srgbClr val="FF0000"/>
                </a:solidFill>
              </a:rPr>
              <a:t>책갈피</a:t>
            </a:r>
            <a:r>
              <a:rPr lang="en-US" altLang="ko-KR" sz="1500" b="1" dirty="0">
                <a:solidFill>
                  <a:srgbClr val="FF0000"/>
                </a:solidFill>
              </a:rPr>
              <a:t> (</a:t>
            </a:r>
            <a:r>
              <a:rPr lang="en-US" altLang="ko-KR" sz="1500" b="1" dirty="0" err="1">
                <a:solidFill>
                  <a:srgbClr val="FF0000"/>
                </a:solidFill>
              </a:rPr>
              <a:t>중요</a:t>
            </a:r>
            <a:r>
              <a:rPr lang="en-US" altLang="ko-KR" sz="1500" b="1" dirty="0">
                <a:solidFill>
                  <a:srgbClr val="FF0000"/>
                </a:solidFill>
              </a:rPr>
              <a:t>)</a:t>
            </a:r>
            <a:endParaRPr lang="en-US" altLang="ko-KR" sz="1200" dirty="0"/>
          </a:p>
          <a:p>
            <a:pPr indent="78740">
              <a:lnSpc>
                <a:spcPts val="2385"/>
              </a:lnSpc>
            </a:pPr>
            <a:r>
              <a:rPr lang="en-US" altLang="ko-KR" sz="15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500" dirty="0">
                <a:solidFill>
                  <a:srgbClr val="000000"/>
                </a:solidFill>
              </a:rPr>
              <a:t>시작페이지 </a:t>
            </a:r>
            <a:r>
              <a:rPr lang="en-US" altLang="ko-KR" sz="1500" dirty="0" err="1">
                <a:solidFill>
                  <a:srgbClr val="000000"/>
                </a:solidFill>
              </a:rPr>
              <a:t>설정</a:t>
            </a:r>
            <a:endParaRPr lang="en-US" altLang="ko-KR" sz="1500" dirty="0">
              <a:solidFill>
                <a:srgbClr val="000000"/>
              </a:solidFill>
            </a:endParaRPr>
          </a:p>
          <a:p>
            <a:pPr indent="34544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- </a:t>
            </a:r>
            <a:r>
              <a:rPr lang="en-US" altLang="ko-KR" sz="1400" dirty="0">
                <a:solidFill>
                  <a:srgbClr val="FF0000"/>
                </a:solidFill>
              </a:rPr>
              <a:t>본문 페이지가 시작되는 실제 쪽수 입력</a:t>
            </a:r>
          </a:p>
          <a:p>
            <a:pPr indent="478155">
              <a:lnSpc>
                <a:spcPts val="1800"/>
              </a:lnSpc>
            </a:pPr>
            <a:r>
              <a:rPr lang="en-US" altLang="ko-KR" sz="1300" dirty="0">
                <a:solidFill>
                  <a:srgbClr val="000000"/>
                </a:solidFill>
              </a:rPr>
              <a:t>(쪽번호 아라비아숫자 1페이지가 시작되는 실제 쪽수)</a:t>
            </a:r>
          </a:p>
          <a:p>
            <a:pPr indent="34544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예) 표지 4장, 로마자 페이지 5장이고, 그 다음에 숫자</a:t>
            </a:r>
          </a:p>
          <a:p>
            <a:pPr indent="67945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1페이지가 시작될 때 시작페이지는 10임</a:t>
            </a:r>
          </a:p>
          <a:p>
            <a:pPr indent="345440" algn="just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- 본문시작쪽수가 틀릴 경우 원문 PDF 파일의 목차가</a:t>
            </a:r>
          </a:p>
          <a:p>
            <a:pPr indent="478155" algn="just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실제 페이지와 정확하게 </a:t>
            </a:r>
            <a:r>
              <a:rPr lang="en-US" altLang="ko-KR" sz="1400" dirty="0" err="1">
                <a:solidFill>
                  <a:srgbClr val="000000"/>
                </a:solidFill>
              </a:rPr>
              <a:t>연결되지</a:t>
            </a:r>
            <a:r>
              <a:rPr lang="en-US" altLang="ko-KR" sz="1400" dirty="0">
                <a:solidFill>
                  <a:srgbClr val="000000"/>
                </a:solidFill>
              </a:rPr>
              <a:t> </a:t>
            </a:r>
            <a:r>
              <a:rPr lang="en-US" altLang="ko-KR" sz="1400" dirty="0" err="1">
                <a:solidFill>
                  <a:srgbClr val="000000"/>
                </a:solidFill>
              </a:rPr>
              <a:t>않음</a:t>
            </a:r>
            <a:endParaRPr lang="en-US" altLang="ko-KR" sz="1400" dirty="0">
              <a:solidFill>
                <a:srgbClr val="000000"/>
              </a:solidFill>
            </a:endParaRPr>
          </a:p>
          <a:p>
            <a:pPr indent="478155" algn="just">
              <a:lnSpc>
                <a:spcPts val="1800"/>
              </a:lnSpc>
            </a:pPr>
            <a:endParaRPr lang="en-US" altLang="ko-KR" sz="1400" dirty="0"/>
          </a:p>
          <a:p>
            <a:pPr indent="78740">
              <a:lnSpc>
                <a:spcPts val="24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500" dirty="0">
                <a:solidFill>
                  <a:srgbClr val="000000"/>
                </a:solidFill>
              </a:rPr>
              <a:t>목차입력</a:t>
            </a:r>
          </a:p>
          <a:p>
            <a:pPr indent="34544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- </a:t>
            </a:r>
            <a:r>
              <a:rPr lang="en-US" altLang="ko-KR" sz="1400" dirty="0">
                <a:solidFill>
                  <a:srgbClr val="FF0000"/>
                </a:solidFill>
              </a:rPr>
              <a:t>메타정보 목차입력내용이 책갈피 목차로 자동입력</a:t>
            </a:r>
          </a:p>
          <a:p>
            <a:pPr indent="34544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- </a:t>
            </a:r>
            <a:r>
              <a:rPr lang="en-US" altLang="ko-KR" sz="1400" b="1" dirty="0">
                <a:solidFill>
                  <a:srgbClr val="000000"/>
                </a:solidFill>
              </a:rPr>
              <a:t>자동정렬을 클릭하면 ‘….’ , ‘----’  없어지고, 띄어쓰기가 적용됨</a:t>
            </a:r>
          </a:p>
          <a:p>
            <a:pPr indent="34544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- </a:t>
            </a:r>
            <a:r>
              <a:rPr lang="en-US" altLang="ko-KR" sz="1400" dirty="0">
                <a:solidFill>
                  <a:srgbClr val="FF0000"/>
                </a:solidFill>
              </a:rPr>
              <a:t>숫자만 인식되므로, 로마자 페이지 부분은 삭제</a:t>
            </a:r>
          </a:p>
          <a:p>
            <a:pPr indent="345440">
              <a:lnSpc>
                <a:spcPts val="18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- 목차정보 변경시 메타정보의 목차도 수정 필요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943600" y="3124200"/>
            <a:ext cx="457200" cy="228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04800" y="3886200"/>
            <a:ext cx="946404" cy="228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81000" y="4307676"/>
            <a:ext cx="4191000" cy="178155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6419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3635502" y="1197102"/>
            <a:ext cx="1397508" cy="40538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6705600" y="2889504"/>
            <a:ext cx="5257800" cy="1600200"/>
          </a:xfrm>
          <a:prstGeom prst="rect">
            <a:avLst/>
          </a:prstGeom>
          <a:noFill/>
          <a:ln w="3175">
            <a:solidFill>
              <a:srgbClr val="385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100" dirty="0"/>
          </a:p>
          <a:p>
            <a:pPr indent="78105">
              <a:lnSpc>
                <a:spcPts val="2375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400" dirty="0">
                <a:solidFill>
                  <a:srgbClr val="000000"/>
                </a:solidFill>
              </a:rPr>
              <a:t>제출된 논문은 도서관 담당자가 확인 후 승인처리</a:t>
            </a:r>
            <a:r>
              <a:rPr lang="en-US" altLang="ko-KR" sz="1400" b="1" dirty="0">
                <a:solidFill>
                  <a:srgbClr val="FF0000"/>
                </a:solidFill>
              </a:rPr>
              <a:t>(1~2일 소요)</a:t>
            </a:r>
          </a:p>
          <a:p>
            <a:pPr indent="78105">
              <a:lnSpc>
                <a:spcPts val="27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400" dirty="0">
                <a:solidFill>
                  <a:srgbClr val="000000"/>
                </a:solidFill>
              </a:rPr>
              <a:t>제출 논문에 문제점이 있을 경우 반송처리 되므로, 제출 이후</a:t>
            </a:r>
          </a:p>
          <a:p>
            <a:pPr>
              <a:lnSpc>
                <a:spcPts val="1200"/>
              </a:lnSpc>
            </a:pPr>
            <a:endParaRPr lang="en-US" altLang="ko-KR" sz="1100" dirty="0"/>
          </a:p>
          <a:p>
            <a:pPr indent="365125">
              <a:lnSpc>
                <a:spcPts val="15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1~2일간 “제출내역조회” 및 “개인공지” 확인 필요</a:t>
            </a:r>
          </a:p>
          <a:p>
            <a:pPr indent="78105">
              <a:lnSpc>
                <a:spcPts val="27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400" dirty="0">
                <a:solidFill>
                  <a:srgbClr val="000000"/>
                </a:solidFill>
              </a:rPr>
              <a:t>승인 완료 후 </a:t>
            </a:r>
            <a:r>
              <a:rPr lang="en-US" altLang="ko-KR" sz="1400" b="1" dirty="0">
                <a:solidFill>
                  <a:srgbClr val="000000"/>
                </a:solidFill>
              </a:rPr>
              <a:t>학위논문 이용동의서, </a:t>
            </a:r>
            <a:r>
              <a:rPr lang="en-US" altLang="ko-KR" sz="1400" b="1" dirty="0" err="1">
                <a:solidFill>
                  <a:srgbClr val="000000"/>
                </a:solidFill>
              </a:rPr>
              <a:t>제출확인서</a:t>
            </a:r>
            <a:r>
              <a:rPr lang="en-US" altLang="ko-KR" sz="1400" b="1" dirty="0">
                <a:solidFill>
                  <a:srgbClr val="000000"/>
                </a:solidFill>
              </a:rPr>
              <a:t> </a:t>
            </a:r>
            <a:r>
              <a:rPr lang="en-US" altLang="ko-KR" sz="1400" b="1" dirty="0" err="1">
                <a:solidFill>
                  <a:srgbClr val="FF0000"/>
                </a:solidFill>
              </a:rPr>
              <a:t>출력</a:t>
            </a:r>
            <a:r>
              <a:rPr lang="ko-KR" altLang="en-US" sz="1400" b="1" dirty="0">
                <a:solidFill>
                  <a:srgbClr val="FF0000"/>
                </a:solidFill>
              </a:rPr>
              <a:t>가능</a:t>
            </a:r>
            <a:endParaRPr lang="en-US" altLang="ko-KR" sz="1200" b="1" dirty="0">
              <a:solidFill>
                <a:srgbClr val="FF0000"/>
              </a:solidFill>
            </a:endParaRPr>
          </a:p>
          <a:p>
            <a:pPr indent="78105">
              <a:lnSpc>
                <a:spcPts val="2700"/>
              </a:lnSpc>
            </a:pPr>
            <a:endParaRPr lang="en-US" altLang="ko-KR" sz="1400" dirty="0">
              <a:solidFill>
                <a:srgbClr val="000000"/>
              </a:solidFill>
            </a:endParaRPr>
          </a:p>
          <a:p>
            <a:pPr>
              <a:lnSpc>
                <a:spcPts val="1200"/>
              </a:lnSpc>
            </a:pPr>
            <a:endParaRPr lang="en-US" altLang="ko-KR" sz="1100" dirty="0"/>
          </a:p>
        </p:txBody>
      </p:sp>
      <p:sp>
        <p:nvSpPr>
          <p:cNvPr id="66" name="Rectangle 65"/>
          <p:cNvSpPr/>
          <p:nvPr/>
        </p:nvSpPr>
        <p:spPr>
          <a:xfrm>
            <a:off x="0" y="6096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8740">
              <a:lnSpc>
                <a:spcPts val="3525"/>
              </a:lnSpc>
            </a:pPr>
            <a:r>
              <a:rPr lang="en-US" altLang="ko-KR" sz="2900" dirty="0">
                <a:solidFill>
                  <a:srgbClr val="385622"/>
                </a:solidFill>
              </a:rPr>
              <a:t> </a:t>
            </a:r>
            <a:r>
              <a:rPr lang="en-US" altLang="ko-KR" sz="2900" b="1" dirty="0">
                <a:solidFill>
                  <a:srgbClr val="385622"/>
                </a:solidFill>
              </a:rPr>
              <a:t>dCollection 온라인 제출 방법 _ 7. </a:t>
            </a:r>
            <a:r>
              <a:rPr lang="en-US" altLang="ko-KR" sz="2900" b="1" dirty="0" err="1">
                <a:solidFill>
                  <a:srgbClr val="385622"/>
                </a:solidFill>
              </a:rPr>
              <a:t>제출</a:t>
            </a:r>
            <a:r>
              <a:rPr lang="ko-KR" altLang="en-US" sz="2900" b="1" dirty="0">
                <a:solidFill>
                  <a:srgbClr val="385622"/>
                </a:solidFill>
              </a:rPr>
              <a:t>완료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947471"/>
            <a:ext cx="6477000" cy="141472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" y="2362200"/>
            <a:ext cx="644652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52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3505200" y="5105400"/>
            <a:ext cx="5257800" cy="1524000"/>
          </a:xfrm>
          <a:prstGeom prst="rect">
            <a:avLst/>
          </a:prstGeom>
          <a:noFill/>
          <a:ln w="3175">
            <a:solidFill>
              <a:srgbClr val="385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100" dirty="0"/>
          </a:p>
          <a:p>
            <a:pPr indent="78105">
              <a:lnSpc>
                <a:spcPts val="2375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400" dirty="0">
                <a:solidFill>
                  <a:srgbClr val="000000"/>
                </a:solidFill>
              </a:rPr>
              <a:t>제출된 논문은 도서관 담당자가 확인 후 </a:t>
            </a:r>
            <a:r>
              <a:rPr lang="en-US" altLang="ko-KR" sz="1400" dirty="0" err="1">
                <a:solidFill>
                  <a:srgbClr val="000000"/>
                </a:solidFill>
              </a:rPr>
              <a:t>승인처리</a:t>
            </a:r>
            <a:r>
              <a:rPr lang="en-US" altLang="ko-KR" sz="1400" b="1" dirty="0">
                <a:solidFill>
                  <a:srgbClr val="FF0000"/>
                </a:solidFill>
              </a:rPr>
              <a:t>(2~3일 소요)</a:t>
            </a:r>
          </a:p>
          <a:p>
            <a:pPr indent="78105">
              <a:lnSpc>
                <a:spcPts val="27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400" dirty="0">
                <a:solidFill>
                  <a:srgbClr val="000000"/>
                </a:solidFill>
              </a:rPr>
              <a:t>제출 논문에 문제점이 있을 경우 반송처리 되므로, 제출 이후</a:t>
            </a:r>
          </a:p>
          <a:p>
            <a:pPr>
              <a:lnSpc>
                <a:spcPts val="1200"/>
              </a:lnSpc>
            </a:pPr>
            <a:endParaRPr lang="en-US" altLang="ko-KR" sz="1100" dirty="0"/>
          </a:p>
          <a:p>
            <a:pPr indent="365125">
              <a:lnSpc>
                <a:spcPts val="1500"/>
              </a:lnSpc>
            </a:pPr>
            <a:r>
              <a:rPr lang="en-US" altLang="ko-KR" sz="1400" dirty="0">
                <a:solidFill>
                  <a:srgbClr val="000000"/>
                </a:solidFill>
              </a:rPr>
              <a:t>1~2일간 “제출내역조회” 및 “개인공지” 확인 필요</a:t>
            </a:r>
          </a:p>
          <a:p>
            <a:pPr indent="78105">
              <a:lnSpc>
                <a:spcPts val="27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1400" dirty="0">
                <a:solidFill>
                  <a:srgbClr val="000000"/>
                </a:solidFill>
              </a:rPr>
              <a:t>승인 완료 후 </a:t>
            </a:r>
            <a:r>
              <a:rPr lang="en-US" altLang="ko-KR" sz="1400" b="1" dirty="0">
                <a:solidFill>
                  <a:srgbClr val="000000"/>
                </a:solidFill>
              </a:rPr>
              <a:t>학위논문 이용동의서, </a:t>
            </a:r>
            <a:r>
              <a:rPr lang="en-US" altLang="ko-KR" sz="1400" b="1" dirty="0" err="1">
                <a:solidFill>
                  <a:srgbClr val="000000"/>
                </a:solidFill>
              </a:rPr>
              <a:t>제출확인서</a:t>
            </a:r>
            <a:r>
              <a:rPr lang="en-US" altLang="ko-KR" sz="1600" b="1" dirty="0">
                <a:solidFill>
                  <a:srgbClr val="FF0000"/>
                </a:solidFill>
              </a:rPr>
              <a:t> </a:t>
            </a:r>
            <a:r>
              <a:rPr lang="en-US" altLang="ko-KR" sz="1600" b="1" dirty="0" err="1">
                <a:solidFill>
                  <a:srgbClr val="FF0000"/>
                </a:solidFill>
              </a:rPr>
              <a:t>출력</a:t>
            </a:r>
            <a:r>
              <a:rPr lang="ko-KR" altLang="en-US" sz="1600" b="1" dirty="0">
                <a:solidFill>
                  <a:srgbClr val="FF0000"/>
                </a:solidFill>
              </a:rPr>
              <a:t>가능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>
              <a:lnSpc>
                <a:spcPts val="1200"/>
              </a:lnSpc>
            </a:pPr>
            <a:endParaRPr lang="en-US" altLang="ko-KR" sz="1100" dirty="0"/>
          </a:p>
        </p:txBody>
      </p:sp>
      <p:sp>
        <p:nvSpPr>
          <p:cNvPr id="66" name="Rectangle 65"/>
          <p:cNvSpPr/>
          <p:nvPr/>
        </p:nvSpPr>
        <p:spPr>
          <a:xfrm>
            <a:off x="0" y="6096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/>
          </a:p>
          <a:p>
            <a:pPr indent="78740">
              <a:lnSpc>
                <a:spcPts val="3525"/>
              </a:lnSpc>
            </a:pPr>
            <a:r>
              <a:rPr lang="en-US" altLang="ko-KR" sz="2900" dirty="0">
                <a:solidFill>
                  <a:srgbClr val="385622"/>
                </a:solidFill>
              </a:rPr>
              <a:t> </a:t>
            </a:r>
            <a:r>
              <a:rPr lang="en-US" altLang="ko-KR" sz="2900" b="1" dirty="0">
                <a:solidFill>
                  <a:srgbClr val="385622"/>
                </a:solidFill>
              </a:rPr>
              <a:t>dCollection 온라인 제출 방법 _ 8. </a:t>
            </a:r>
            <a:r>
              <a:rPr lang="ko-KR" altLang="en-US" sz="2900" b="1" dirty="0">
                <a:solidFill>
                  <a:srgbClr val="385622"/>
                </a:solidFill>
              </a:rPr>
              <a:t>저작권동의서</a:t>
            </a:r>
            <a:r>
              <a:rPr lang="en-US" altLang="ko-KR" sz="2900" b="1" dirty="0">
                <a:solidFill>
                  <a:srgbClr val="385622"/>
                </a:solidFill>
              </a:rPr>
              <a:t>, </a:t>
            </a:r>
            <a:r>
              <a:rPr lang="ko-KR" altLang="en-US" sz="2900" b="1" dirty="0" err="1">
                <a:solidFill>
                  <a:srgbClr val="385622"/>
                </a:solidFill>
              </a:rPr>
              <a:t>제출확인서</a:t>
            </a:r>
            <a:r>
              <a:rPr lang="ko-KR" altLang="en-US" sz="2900" b="1" dirty="0">
                <a:solidFill>
                  <a:srgbClr val="385622"/>
                </a:solidFill>
              </a:rPr>
              <a:t> 인쇄</a:t>
            </a:r>
            <a:r>
              <a:rPr lang="en-US" altLang="ko-KR" sz="2900" b="1" dirty="0">
                <a:solidFill>
                  <a:srgbClr val="FF0000"/>
                </a:solidFill>
              </a:rPr>
              <a:t>(</a:t>
            </a:r>
            <a:r>
              <a:rPr lang="ko-KR" altLang="en-US" sz="2900" b="1" dirty="0">
                <a:solidFill>
                  <a:srgbClr val="FF0000"/>
                </a:solidFill>
              </a:rPr>
              <a:t>필요시</a:t>
            </a:r>
            <a:r>
              <a:rPr lang="en-US" altLang="ko-KR" sz="2900" b="1" dirty="0">
                <a:solidFill>
                  <a:srgbClr val="FF0000"/>
                </a:solidFill>
              </a:rPr>
              <a:t>)</a:t>
            </a:r>
            <a:r>
              <a:rPr lang="ko-KR" altLang="en-US" sz="2900" b="1" dirty="0">
                <a:solidFill>
                  <a:srgbClr val="385622"/>
                </a:solidFill>
              </a:rPr>
              <a:t> 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46502"/>
            <a:ext cx="10440857" cy="405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51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304800" y="152400"/>
            <a:ext cx="2580132" cy="685800"/>
          </a:xfrm>
        </p:spPr>
        <p:txBody>
          <a:bodyPr>
            <a:noAutofit/>
          </a:bodyPr>
          <a:lstStyle/>
          <a:p>
            <a:r>
              <a:rPr lang="en-US" altLang="ko-KR" sz="5400" b="1" dirty="0">
                <a:solidFill>
                  <a:srgbClr val="1F3863"/>
                </a:solidFill>
              </a:rPr>
              <a:t>FAQ</a:t>
            </a:r>
            <a:br>
              <a:rPr lang="en-US" altLang="ko-KR" sz="5400" b="1" dirty="0">
                <a:solidFill>
                  <a:srgbClr val="1F3863"/>
                </a:solidFill>
              </a:rPr>
            </a:br>
            <a:endParaRPr lang="ko-KR" altLang="en-US" sz="14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200" y="6387198"/>
            <a:ext cx="2209800" cy="453292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51130" y="838200"/>
            <a:ext cx="11431270" cy="4549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80"/>
              </a:lnSpc>
            </a:pPr>
            <a:r>
              <a:rPr lang="en-US" altLang="ko-KR" sz="2800" dirty="0">
                <a:solidFill>
                  <a:srgbClr val="000000"/>
                </a:solidFill>
              </a:rPr>
              <a:t>Q1. </a:t>
            </a:r>
            <a:r>
              <a:rPr lang="ko-KR" altLang="en-US" sz="2800" dirty="0">
                <a:solidFill>
                  <a:srgbClr val="000000"/>
                </a:solidFill>
              </a:rPr>
              <a:t>중앙도서관에 학위논문 책자를 제출해야 하나요</a:t>
            </a:r>
            <a:r>
              <a:rPr lang="en-US" altLang="ko-KR" sz="2800" dirty="0">
                <a:solidFill>
                  <a:srgbClr val="000000"/>
                </a:solidFill>
              </a:rPr>
              <a:t>? </a:t>
            </a:r>
          </a:p>
          <a:p>
            <a:pPr>
              <a:lnSpc>
                <a:spcPts val="3280"/>
              </a:lnSpc>
            </a:pPr>
            <a:r>
              <a:rPr lang="ko-KR" altLang="en-US" sz="2400" b="1" dirty="0">
                <a:solidFill>
                  <a:srgbClr val="FF0000"/>
                </a:solidFill>
              </a:rPr>
              <a:t>        아니오</a:t>
            </a:r>
            <a:r>
              <a:rPr lang="en-US" altLang="ko-KR" sz="2400" b="1" dirty="0">
                <a:solidFill>
                  <a:srgbClr val="FF0000"/>
                </a:solidFill>
              </a:rPr>
              <a:t>,  </a:t>
            </a:r>
            <a:r>
              <a:rPr lang="ko-KR" altLang="en-US" sz="2800" b="1" dirty="0">
                <a:solidFill>
                  <a:srgbClr val="FF0000"/>
                </a:solidFill>
              </a:rPr>
              <a:t>도서관에 제출해야 할 책자와 서류는 없습니다</a:t>
            </a:r>
            <a:r>
              <a:rPr lang="en-US" altLang="ko-KR" sz="2800" b="1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ts val="3280"/>
              </a:lnSpc>
            </a:pPr>
            <a:r>
              <a:rPr lang="ko-KR" altLang="en-US" sz="2400" dirty="0">
                <a:solidFill>
                  <a:srgbClr val="000000"/>
                </a:solidFill>
              </a:rPr>
              <a:t>        도서관 </a:t>
            </a:r>
            <a:r>
              <a:rPr lang="en-US" altLang="ko-KR" sz="2400" dirty="0" err="1">
                <a:solidFill>
                  <a:srgbClr val="000000"/>
                </a:solidFill>
              </a:rPr>
              <a:t>dCollection</a:t>
            </a:r>
            <a:r>
              <a:rPr lang="en-US" altLang="ko-KR" sz="2400" dirty="0">
                <a:solidFill>
                  <a:srgbClr val="000000"/>
                </a:solidFill>
              </a:rPr>
              <a:t> </a:t>
            </a:r>
            <a:r>
              <a:rPr lang="ko-KR" altLang="en-US" sz="2400" dirty="0">
                <a:solidFill>
                  <a:srgbClr val="000000"/>
                </a:solidFill>
              </a:rPr>
              <a:t>시스템에 아래 파일을 업로드 하세요  </a:t>
            </a:r>
          </a:p>
          <a:p>
            <a:pPr>
              <a:lnSpc>
                <a:spcPts val="3280"/>
              </a:lnSpc>
            </a:pPr>
            <a:r>
              <a:rPr lang="ko-KR" altLang="en-US" sz="2400" dirty="0">
                <a:solidFill>
                  <a:srgbClr val="000000"/>
                </a:solidFill>
              </a:rPr>
              <a:t>        </a:t>
            </a:r>
            <a:r>
              <a:rPr lang="en-US" altLang="ko-KR" sz="2400" dirty="0">
                <a:solidFill>
                  <a:srgbClr val="000000"/>
                </a:solidFill>
              </a:rPr>
              <a:t>1) </a:t>
            </a:r>
            <a:r>
              <a:rPr lang="ko-KR" altLang="en-US" sz="2400" dirty="0" err="1">
                <a:solidFill>
                  <a:srgbClr val="000000"/>
                </a:solidFill>
              </a:rPr>
              <a:t>인준지</a:t>
            </a:r>
            <a:r>
              <a:rPr lang="en-US" altLang="ko-KR" sz="2400" b="1" dirty="0">
                <a:solidFill>
                  <a:srgbClr val="FF0000"/>
                </a:solidFill>
              </a:rPr>
              <a:t>(</a:t>
            </a:r>
            <a:r>
              <a:rPr lang="ko-KR" altLang="en-US" sz="2400" b="1" dirty="0">
                <a:solidFill>
                  <a:srgbClr val="FF0000"/>
                </a:solidFill>
              </a:rPr>
              <a:t>심사위원 서명 또는 날인 필</a:t>
            </a:r>
            <a:r>
              <a:rPr lang="en-US" altLang="ko-KR" sz="2400" b="1" dirty="0">
                <a:solidFill>
                  <a:srgbClr val="FF0000"/>
                </a:solidFill>
              </a:rPr>
              <a:t>)</a:t>
            </a:r>
            <a:r>
              <a:rPr lang="en-US" altLang="ko-KR" sz="2400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ts val="3280"/>
              </a:lnSpc>
            </a:pPr>
            <a:r>
              <a:rPr lang="en-US" altLang="ko-KR" sz="2400" dirty="0">
                <a:solidFill>
                  <a:srgbClr val="000000"/>
                </a:solidFill>
              </a:rPr>
              <a:t>        2) </a:t>
            </a:r>
            <a:r>
              <a:rPr lang="ko-KR" altLang="en-US" sz="2400" dirty="0">
                <a:solidFill>
                  <a:srgbClr val="000000"/>
                </a:solidFill>
              </a:rPr>
              <a:t>학위논문 원문 파일 </a:t>
            </a:r>
            <a:endParaRPr lang="en-US" altLang="ko-KR" sz="2400" dirty="0">
              <a:solidFill>
                <a:srgbClr val="000000"/>
              </a:solidFill>
            </a:endParaRPr>
          </a:p>
          <a:p>
            <a:pPr>
              <a:lnSpc>
                <a:spcPts val="3280"/>
              </a:lnSpc>
            </a:pPr>
            <a:r>
              <a:rPr lang="en-US" altLang="ko-KR" sz="2400" dirty="0">
                <a:solidFill>
                  <a:srgbClr val="000000"/>
                </a:solidFill>
              </a:rPr>
              <a:t> </a:t>
            </a:r>
            <a:endParaRPr lang="en-US" altLang="ko-KR" sz="240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>
              <a:lnSpc>
                <a:spcPts val="2315"/>
              </a:lnSpc>
            </a:pPr>
            <a:endParaRPr lang="en-US" altLang="ko-KR" sz="2400" dirty="0">
              <a:solidFill>
                <a:srgbClr val="0462C1"/>
              </a:solidFill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r>
              <a:rPr lang="en-US" altLang="ko-KR" sz="2400" dirty="0">
                <a:solidFill>
                  <a:srgbClr val="0462C1"/>
                </a:solidFill>
              </a:rPr>
              <a:t>  </a:t>
            </a: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r>
              <a:rPr lang="en-US" altLang="ko-KR" sz="2400" dirty="0">
                <a:solidFill>
                  <a:srgbClr val="0462C1"/>
                </a:solidFill>
              </a:rPr>
              <a:t> </a:t>
            </a:r>
          </a:p>
          <a:p>
            <a:pPr>
              <a:lnSpc>
                <a:spcPts val="2315"/>
              </a:lnSpc>
            </a:pPr>
            <a:endParaRPr lang="en-US" altLang="ko-KR" sz="2400" b="1" dirty="0"/>
          </a:p>
          <a:p>
            <a:pPr fontAlgn="base" latinLnBrk="1"/>
            <a:endParaRPr lang="ko-KR" altLang="en-US" sz="2400" dirty="0"/>
          </a:p>
          <a:p>
            <a:pPr fontAlgn="base" latinLnBrk="1"/>
            <a:endParaRPr lang="en-US" altLang="ko-KR" sz="2400" dirty="0"/>
          </a:p>
        </p:txBody>
      </p:sp>
      <p:sp>
        <p:nvSpPr>
          <p:cNvPr id="5" name="직사각형 4"/>
          <p:cNvSpPr/>
          <p:nvPr/>
        </p:nvSpPr>
        <p:spPr>
          <a:xfrm>
            <a:off x="52324" y="2665978"/>
            <a:ext cx="11353800" cy="3960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80"/>
              </a:lnSpc>
            </a:pPr>
            <a:r>
              <a:rPr lang="en-US" altLang="ko-KR" sz="2400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ts val="3280"/>
              </a:lnSpc>
            </a:pPr>
            <a:r>
              <a:rPr lang="en-US" altLang="ko-KR" sz="2800" dirty="0">
                <a:solidFill>
                  <a:srgbClr val="000000"/>
                </a:solidFill>
              </a:rPr>
              <a:t>Q2</a:t>
            </a:r>
            <a:r>
              <a:rPr lang="en-US" altLang="ko-KR" sz="2400" dirty="0"/>
              <a:t>. </a:t>
            </a:r>
            <a:r>
              <a:rPr lang="en-US" altLang="ko-KR" sz="2800" dirty="0" err="1"/>
              <a:t>dCollection</a:t>
            </a:r>
            <a:r>
              <a:rPr lang="en-US" altLang="ko-KR" sz="2800" dirty="0"/>
              <a:t> </a:t>
            </a:r>
            <a:r>
              <a:rPr lang="ko-KR" altLang="en-US" sz="2800" dirty="0"/>
              <a:t>이용은 어떻게 하나요</a:t>
            </a:r>
            <a:r>
              <a:rPr lang="en-US" altLang="ko-KR" sz="2800" dirty="0"/>
              <a:t>?</a:t>
            </a:r>
          </a:p>
          <a:p>
            <a:pPr>
              <a:lnSpc>
                <a:spcPts val="3280"/>
              </a:lnSpc>
            </a:pPr>
            <a:r>
              <a:rPr lang="en-US" altLang="ko-KR" sz="2400" dirty="0"/>
              <a:t>        1) </a:t>
            </a:r>
            <a:r>
              <a:rPr lang="en-US" altLang="ko-KR" sz="2400" b="1" dirty="0">
                <a:solidFill>
                  <a:srgbClr val="FF0000"/>
                </a:solidFill>
              </a:rPr>
              <a:t>1/7</a:t>
            </a:r>
            <a:r>
              <a:rPr lang="ko-KR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ko-KR" sz="2400" b="1" dirty="0">
                <a:solidFill>
                  <a:srgbClr val="FF0000"/>
                </a:solidFill>
              </a:rPr>
              <a:t>(</a:t>
            </a:r>
            <a:r>
              <a:rPr lang="ko-KR" altLang="en-US" sz="2400" b="1" dirty="0">
                <a:solidFill>
                  <a:srgbClr val="FF0000"/>
                </a:solidFill>
              </a:rPr>
              <a:t>수</a:t>
            </a:r>
            <a:r>
              <a:rPr lang="en-US" altLang="ko-KR" sz="2400" b="1" dirty="0">
                <a:solidFill>
                  <a:srgbClr val="FF0000"/>
                </a:solidFill>
              </a:rPr>
              <a:t>) ~1/9</a:t>
            </a:r>
            <a:r>
              <a:rPr lang="ko-KR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ko-KR" sz="2400" b="1" dirty="0">
                <a:solidFill>
                  <a:srgbClr val="FF0000"/>
                </a:solidFill>
              </a:rPr>
              <a:t>(</a:t>
            </a:r>
            <a:r>
              <a:rPr lang="ko-KR" altLang="en-US" sz="2400" b="1" dirty="0">
                <a:solidFill>
                  <a:srgbClr val="FF0000"/>
                </a:solidFill>
              </a:rPr>
              <a:t>금</a:t>
            </a:r>
            <a:r>
              <a:rPr lang="en-US" altLang="ko-KR" sz="2400" b="1" dirty="0">
                <a:solidFill>
                  <a:srgbClr val="FF0000"/>
                </a:solidFill>
              </a:rPr>
              <a:t>) </a:t>
            </a:r>
            <a:r>
              <a:rPr lang="ko-KR" altLang="en-US" sz="2400" dirty="0"/>
              <a:t>기간에만 업로드 가능</a:t>
            </a:r>
            <a:r>
              <a:rPr lang="ko-KR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ko-KR" sz="2400" b="1" dirty="0">
                <a:solidFill>
                  <a:srgbClr val="FF0000"/>
                </a:solidFill>
              </a:rPr>
              <a:t>(</a:t>
            </a:r>
            <a:r>
              <a:rPr lang="ko-KR" altLang="en-US" sz="2400" b="1" dirty="0" err="1">
                <a:solidFill>
                  <a:srgbClr val="FF0000"/>
                </a:solidFill>
              </a:rPr>
              <a:t>기한엄수</a:t>
            </a:r>
            <a:r>
              <a:rPr lang="en-US" altLang="ko-KR" sz="2400" b="1" dirty="0">
                <a:solidFill>
                  <a:srgbClr val="FF0000"/>
                </a:solidFill>
              </a:rPr>
              <a:t>) </a:t>
            </a:r>
          </a:p>
          <a:p>
            <a:pPr>
              <a:lnSpc>
                <a:spcPts val="3280"/>
              </a:lnSpc>
            </a:pPr>
            <a:r>
              <a:rPr lang="en-US" altLang="ko-KR" sz="2400" dirty="0"/>
              <a:t>        2) </a:t>
            </a:r>
            <a:r>
              <a:rPr lang="en-US" altLang="ko-KR" sz="2400" dirty="0" err="1"/>
              <a:t>dCollection</a:t>
            </a:r>
            <a:r>
              <a:rPr lang="en-US" altLang="ko-KR" sz="2400" dirty="0"/>
              <a:t> </a:t>
            </a:r>
            <a:r>
              <a:rPr lang="en-US" altLang="ko-KR" sz="2400" b="1" u="sng" dirty="0">
                <a:solidFill>
                  <a:srgbClr val="FF0000"/>
                </a:solidFill>
              </a:rPr>
              <a:t>ID: </a:t>
            </a:r>
            <a:r>
              <a:rPr lang="ko-KR" altLang="en-US" sz="2400" b="1" u="sng" dirty="0">
                <a:solidFill>
                  <a:srgbClr val="FF0000"/>
                </a:solidFill>
              </a:rPr>
              <a:t>학번 </a:t>
            </a:r>
            <a:r>
              <a:rPr lang="en-US" altLang="ko-KR" sz="2400" b="1" u="sng" dirty="0">
                <a:solidFill>
                  <a:srgbClr val="FF0000"/>
                </a:solidFill>
              </a:rPr>
              <a:t>/ (</a:t>
            </a:r>
            <a:r>
              <a:rPr lang="ko-KR" altLang="en-US" sz="2400" b="1" u="sng" dirty="0">
                <a:solidFill>
                  <a:srgbClr val="FF0000"/>
                </a:solidFill>
              </a:rPr>
              <a:t>초기</a:t>
            </a:r>
            <a:r>
              <a:rPr lang="en-US" altLang="ko-KR" sz="2400" b="1" u="sng" dirty="0">
                <a:solidFill>
                  <a:srgbClr val="FF0000"/>
                </a:solidFill>
              </a:rPr>
              <a:t>) PW:</a:t>
            </a:r>
            <a:r>
              <a:rPr lang="ko-KR" altLang="en-US" sz="2400" b="1" u="sng" dirty="0">
                <a:solidFill>
                  <a:srgbClr val="FF0000"/>
                </a:solidFill>
              </a:rPr>
              <a:t>생년월일 </a:t>
            </a:r>
            <a:r>
              <a:rPr lang="en-US" altLang="ko-KR" sz="2400" b="1" u="sng" dirty="0">
                <a:solidFill>
                  <a:srgbClr val="FF0000"/>
                </a:solidFill>
              </a:rPr>
              <a:t>6</a:t>
            </a:r>
            <a:r>
              <a:rPr lang="ko-KR" altLang="en-US" sz="2400" b="1" u="sng" dirty="0">
                <a:solidFill>
                  <a:srgbClr val="FF0000"/>
                </a:solidFill>
              </a:rPr>
              <a:t>자리</a:t>
            </a:r>
            <a:r>
              <a:rPr lang="en-US" altLang="ko-KR" sz="2400" b="1" u="sng" dirty="0">
                <a:solidFill>
                  <a:srgbClr val="FF0000"/>
                </a:solidFill>
              </a:rPr>
              <a:t>(990815)  </a:t>
            </a:r>
          </a:p>
          <a:p>
            <a:pPr>
              <a:lnSpc>
                <a:spcPts val="3280"/>
              </a:lnSpc>
            </a:pPr>
            <a:r>
              <a:rPr lang="en-US" altLang="ko-KR" sz="2400" b="1" dirty="0"/>
              <a:t>     </a:t>
            </a:r>
            <a:r>
              <a:rPr lang="en-US" altLang="ko-KR" b="1" u="sng" dirty="0"/>
              <a:t>※  </a:t>
            </a:r>
            <a:r>
              <a:rPr lang="en-US" altLang="ko-KR" b="1" u="sng" dirty="0" err="1"/>
              <a:t>본인이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도서관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홈페이지에서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변경한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경우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변경한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패스워드</a:t>
            </a:r>
            <a:r>
              <a:rPr lang="en-US" altLang="ko-KR" b="1" u="sng" dirty="0"/>
              <a:t> </a:t>
            </a:r>
            <a:r>
              <a:rPr lang="en-US" altLang="ko-KR" b="1" u="sng" dirty="0" err="1"/>
              <a:t>사용</a:t>
            </a:r>
            <a:r>
              <a:rPr lang="en-US" altLang="ko-KR" b="1" u="sng" dirty="0"/>
              <a:t> / </a:t>
            </a:r>
            <a:r>
              <a:rPr lang="ko-KR" altLang="en-US" b="1" u="sng" dirty="0"/>
              <a:t>포털 비밀번호와 별도</a:t>
            </a:r>
            <a:r>
              <a:rPr lang="en-US" altLang="ko-KR" b="1" u="sng" dirty="0"/>
              <a:t> </a:t>
            </a:r>
            <a:endParaRPr lang="en-US" altLang="ko-KR" b="1" u="sng" dirty="0">
              <a:solidFill>
                <a:srgbClr val="FF0000"/>
              </a:solidFill>
            </a:endParaRPr>
          </a:p>
          <a:p>
            <a:pPr>
              <a:lnSpc>
                <a:spcPts val="3280"/>
              </a:lnSpc>
            </a:pPr>
            <a:endParaRPr lang="en-US" altLang="ko-KR" sz="2400" dirty="0">
              <a:solidFill>
                <a:srgbClr val="0462C1"/>
              </a:solidFill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endParaRPr lang="en-US" altLang="ko-KR" sz="2400" dirty="0">
              <a:solidFill>
                <a:srgbClr val="0462C1"/>
              </a:solidFill>
            </a:endParaRPr>
          </a:p>
          <a:p>
            <a:pPr>
              <a:lnSpc>
                <a:spcPts val="2315"/>
              </a:lnSpc>
            </a:pPr>
            <a:endParaRPr lang="en-US" altLang="ko-KR" sz="2400" b="1" dirty="0"/>
          </a:p>
          <a:p>
            <a:pPr fontAlgn="base" latinLnBrk="1"/>
            <a:endParaRPr lang="ko-KR" altLang="en-US" sz="2400" dirty="0"/>
          </a:p>
          <a:p>
            <a:pPr fontAlgn="base" latinLnBrk="1"/>
            <a:endParaRPr lang="en-US" altLang="ko-KR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151130" y="4783408"/>
            <a:ext cx="11353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80"/>
              </a:lnSpc>
            </a:pPr>
            <a:r>
              <a:rPr lang="en-US" altLang="ko-KR" sz="2400" dirty="0">
                <a:solidFill>
                  <a:srgbClr val="000000"/>
                </a:solidFill>
              </a:rPr>
              <a:t>      </a:t>
            </a:r>
          </a:p>
          <a:p>
            <a:pPr>
              <a:lnSpc>
                <a:spcPts val="3280"/>
              </a:lnSpc>
            </a:pPr>
            <a:r>
              <a:rPr lang="en-US" altLang="ko-KR" sz="2800" dirty="0">
                <a:solidFill>
                  <a:srgbClr val="000000"/>
                </a:solidFill>
              </a:rPr>
              <a:t>Q3.</a:t>
            </a:r>
            <a:r>
              <a:rPr lang="en-US" altLang="ko-KR" sz="2800" dirty="0"/>
              <a:t> </a:t>
            </a:r>
            <a:r>
              <a:rPr lang="ko-KR" altLang="en-US" sz="2800" dirty="0" err="1"/>
              <a:t>제출확인서</a:t>
            </a:r>
            <a:r>
              <a:rPr lang="en-US" altLang="ko-KR" sz="2800" dirty="0"/>
              <a:t>, </a:t>
            </a:r>
            <a:r>
              <a:rPr lang="ko-KR" altLang="en-US" sz="2800" dirty="0"/>
              <a:t>저작권 동의서 </a:t>
            </a:r>
            <a:r>
              <a:rPr lang="ko-KR" altLang="en-US" sz="2800" b="1" dirty="0">
                <a:solidFill>
                  <a:srgbClr val="FF0000"/>
                </a:solidFill>
              </a:rPr>
              <a:t>언제 인쇄 </a:t>
            </a:r>
            <a:r>
              <a:rPr lang="ko-KR" altLang="en-US" sz="2800" dirty="0"/>
              <a:t>가능한가요</a:t>
            </a:r>
            <a:r>
              <a:rPr lang="en-US" altLang="ko-KR" sz="2800" dirty="0"/>
              <a:t>?? </a:t>
            </a:r>
          </a:p>
          <a:p>
            <a:pPr>
              <a:lnSpc>
                <a:spcPts val="3280"/>
              </a:lnSpc>
            </a:pPr>
            <a:r>
              <a:rPr lang="en-US" altLang="ko-KR" sz="2400" b="1" dirty="0">
                <a:solidFill>
                  <a:srgbClr val="FF0000"/>
                </a:solidFill>
              </a:rPr>
              <a:t>       1) </a:t>
            </a:r>
            <a:r>
              <a:rPr lang="ko-KR" altLang="en-US" sz="2400" b="1" dirty="0" err="1">
                <a:solidFill>
                  <a:srgbClr val="FF0000"/>
                </a:solidFill>
              </a:rPr>
              <a:t>인준지</a:t>
            </a:r>
            <a:r>
              <a:rPr lang="en-US" altLang="ko-KR" sz="2400" b="1" dirty="0">
                <a:solidFill>
                  <a:srgbClr val="FF0000"/>
                </a:solidFill>
              </a:rPr>
              <a:t>, </a:t>
            </a:r>
            <a:r>
              <a:rPr lang="ko-KR" altLang="en-US" sz="2400" b="1" dirty="0" err="1">
                <a:solidFill>
                  <a:srgbClr val="FF0000"/>
                </a:solidFill>
              </a:rPr>
              <a:t>원문파일</a:t>
            </a:r>
            <a:r>
              <a:rPr lang="ko-KR" altLang="en-US" sz="2400" b="1" dirty="0">
                <a:solidFill>
                  <a:srgbClr val="FF0000"/>
                </a:solidFill>
              </a:rPr>
              <a:t> 제출 후 </a:t>
            </a:r>
            <a:r>
              <a:rPr lang="en-US" altLang="ko-KR" sz="2400" b="1" dirty="0">
                <a:solidFill>
                  <a:srgbClr val="FF0000"/>
                </a:solidFill>
              </a:rPr>
              <a:t>2~3</a:t>
            </a:r>
            <a:r>
              <a:rPr lang="ko-KR" altLang="en-US" sz="2400" b="1" dirty="0">
                <a:solidFill>
                  <a:srgbClr val="FF0000"/>
                </a:solidFill>
              </a:rPr>
              <a:t>일 소요 </a:t>
            </a:r>
            <a:endParaRPr lang="en-US" altLang="ko-KR" sz="2400" b="1" dirty="0">
              <a:solidFill>
                <a:srgbClr val="FF0000"/>
              </a:solidFill>
            </a:endParaRPr>
          </a:p>
          <a:p>
            <a:pPr>
              <a:lnSpc>
                <a:spcPts val="3280"/>
              </a:lnSpc>
            </a:pPr>
            <a:r>
              <a:rPr lang="en-US" altLang="ko-KR" sz="2400" b="1" dirty="0">
                <a:solidFill>
                  <a:srgbClr val="FF0000"/>
                </a:solidFill>
              </a:rPr>
              <a:t>       </a:t>
            </a:r>
            <a:r>
              <a:rPr lang="en-US" altLang="ko-KR" sz="2400" dirty="0"/>
              <a:t>2) ex) 7/9(</a:t>
            </a:r>
            <a:r>
              <a:rPr lang="ko-KR" altLang="en-US" sz="2400" dirty="0"/>
              <a:t>수</a:t>
            </a:r>
            <a:r>
              <a:rPr lang="en-US" altLang="ko-KR" sz="2400" dirty="0"/>
              <a:t>)</a:t>
            </a:r>
            <a:r>
              <a:rPr lang="ko-KR" altLang="en-US" sz="2400" dirty="0"/>
              <a:t> 제출 </a:t>
            </a:r>
            <a:r>
              <a:rPr lang="en-US" altLang="ko-KR" sz="2400" dirty="0"/>
              <a:t>&gt; 11</a:t>
            </a:r>
            <a:r>
              <a:rPr lang="ko-KR" altLang="en-US" sz="2400" dirty="0"/>
              <a:t>일</a:t>
            </a:r>
            <a:r>
              <a:rPr lang="en-US" altLang="ko-KR" sz="2400" dirty="0"/>
              <a:t>(</a:t>
            </a:r>
            <a:r>
              <a:rPr lang="ko-KR" altLang="en-US" sz="2400" dirty="0"/>
              <a:t>금</a:t>
            </a:r>
            <a:r>
              <a:rPr lang="en-US" altLang="ko-KR" sz="2400" dirty="0"/>
              <a:t>) </a:t>
            </a:r>
            <a:r>
              <a:rPr lang="ko-KR" altLang="en-US" sz="2400" dirty="0"/>
              <a:t>또는 </a:t>
            </a:r>
            <a:r>
              <a:rPr lang="en-US" altLang="ko-KR" sz="2400" dirty="0"/>
              <a:t>14</a:t>
            </a:r>
            <a:r>
              <a:rPr lang="ko-KR" altLang="en-US" sz="2400" dirty="0"/>
              <a:t>일</a:t>
            </a:r>
            <a:r>
              <a:rPr lang="en-US" altLang="ko-KR" sz="2400" dirty="0"/>
              <a:t>(</a:t>
            </a:r>
            <a:r>
              <a:rPr lang="ko-KR" altLang="en-US" sz="2400" dirty="0"/>
              <a:t>월</a:t>
            </a:r>
            <a:r>
              <a:rPr lang="en-US" altLang="ko-KR" sz="2400" dirty="0"/>
              <a:t>) </a:t>
            </a:r>
            <a:r>
              <a:rPr lang="ko-KR" altLang="en-US" sz="2400" dirty="0" err="1"/>
              <a:t>제출확인서</a:t>
            </a:r>
            <a:r>
              <a:rPr lang="en-US" altLang="ko-KR" sz="2400" dirty="0"/>
              <a:t>, </a:t>
            </a:r>
            <a:r>
              <a:rPr lang="ko-KR" altLang="en-US" sz="2400" dirty="0"/>
              <a:t>저작권 동의서 </a:t>
            </a:r>
            <a:r>
              <a:rPr lang="ko-KR" altLang="en-US" sz="2400" dirty="0" err="1"/>
              <a:t>인쇄가능</a:t>
            </a:r>
            <a:r>
              <a:rPr lang="ko-KR" altLang="en-US" sz="2400" b="1" dirty="0"/>
              <a:t> </a:t>
            </a:r>
            <a:endParaRPr lang="en-US" altLang="ko-KR" sz="2400" b="1" dirty="0"/>
          </a:p>
        </p:txBody>
      </p:sp>
    </p:spTree>
    <p:extLst>
      <p:ext uri="{BB962C8B-B14F-4D97-AF65-F5344CB8AC3E}">
        <p14:creationId xmlns:p14="http://schemas.microsoft.com/office/powerpoint/2010/main" val="3091805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7993" y="333756"/>
            <a:ext cx="4047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rgbClr val="1F3863"/>
                </a:solidFill>
              </a:rPr>
              <a:t>학위논문 제출 개요</a:t>
            </a:r>
            <a:endParaRPr lang="ko-KR" altLang="ko-KR" sz="3200" b="1" dirty="0">
              <a:solidFill>
                <a:srgbClr val="1F3863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46710" y="955421"/>
            <a:ext cx="11236960" cy="3175"/>
          </a:xfrm>
          <a:prstGeom prst="line">
            <a:avLst/>
          </a:prstGeom>
          <a:ln w="38100">
            <a:solidFill>
              <a:srgbClr val="5B9B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374142" y="1066800"/>
            <a:ext cx="11431270" cy="5198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3280"/>
              </a:lnSpc>
              <a:buFont typeface="Wingdings" panose="05000000000000000000" pitchFamily="2" charset="2"/>
              <a:buChar char="ü"/>
            </a:pPr>
            <a:endParaRPr lang="en-US" altLang="ko-KR" sz="2000" dirty="0">
              <a:solidFill>
                <a:srgbClr val="000000"/>
              </a:solidFill>
            </a:endParaRPr>
          </a:p>
          <a:p>
            <a:pPr marL="342900" indent="-342900">
              <a:lnSpc>
                <a:spcPts val="3280"/>
              </a:lnSpc>
              <a:buFont typeface="Wingdings" panose="05000000000000000000" pitchFamily="2" charset="2"/>
              <a:buChar char="ü"/>
            </a:pPr>
            <a:r>
              <a:rPr lang="en-US" altLang="ko-KR" sz="2400" dirty="0" err="1">
                <a:solidFill>
                  <a:srgbClr val="000000"/>
                </a:solidFill>
              </a:rPr>
              <a:t>제출기간</a:t>
            </a:r>
            <a:r>
              <a:rPr lang="en-US" altLang="ko-KR" sz="2400" dirty="0">
                <a:solidFill>
                  <a:srgbClr val="000000"/>
                </a:solidFill>
              </a:rPr>
              <a:t>: </a:t>
            </a:r>
            <a:r>
              <a:rPr lang="en-US" altLang="ko-KR" sz="2400" b="1" dirty="0">
                <a:solidFill>
                  <a:srgbClr val="FF0000"/>
                </a:solidFill>
              </a:rPr>
              <a:t>2026. 1. 7.(</a:t>
            </a:r>
            <a:r>
              <a:rPr lang="ko-KR" altLang="en-US" sz="2400" b="1" dirty="0">
                <a:solidFill>
                  <a:srgbClr val="FF0000"/>
                </a:solidFill>
              </a:rPr>
              <a:t>수</a:t>
            </a:r>
            <a:r>
              <a:rPr lang="en-US" altLang="ko-KR" sz="2400" b="1" dirty="0">
                <a:solidFill>
                  <a:srgbClr val="FF0000"/>
                </a:solidFill>
              </a:rPr>
              <a:t>) ~ 2026. 1. 9.(</a:t>
            </a:r>
            <a:r>
              <a:rPr lang="ko-KR" altLang="en-US" sz="2400" b="1" dirty="0">
                <a:solidFill>
                  <a:srgbClr val="FF0000"/>
                </a:solidFill>
              </a:rPr>
              <a:t>금</a:t>
            </a:r>
            <a:r>
              <a:rPr lang="en-US" altLang="ko-KR" sz="2400" b="1" dirty="0">
                <a:solidFill>
                  <a:srgbClr val="FF0000"/>
                </a:solidFill>
              </a:rPr>
              <a:t>) </a:t>
            </a:r>
            <a:endParaRPr lang="en-US" altLang="ko-KR" sz="2000" dirty="0">
              <a:solidFill>
                <a:srgbClr val="000000"/>
              </a:solidFill>
            </a:endParaRPr>
          </a:p>
          <a:p>
            <a:pPr marL="800100" lvl="1" indent="-342900">
              <a:lnSpc>
                <a:spcPts val="3280"/>
              </a:lnSpc>
              <a:buFont typeface="Wingdings" panose="05000000000000000000" pitchFamily="2" charset="2"/>
              <a:buChar char="ü"/>
            </a:pPr>
            <a:endParaRPr lang="en-US" altLang="ko-KR" sz="1400" dirty="0"/>
          </a:p>
          <a:p>
            <a:pPr indent="538480">
              <a:lnSpc>
                <a:spcPts val="2315"/>
              </a:lnSpc>
            </a:pPr>
            <a:endParaRPr lang="en-US" altLang="ko-KR" sz="240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r>
              <a:rPr lang="en-US" altLang="ko-KR" sz="2400" dirty="0" err="1">
                <a:solidFill>
                  <a:srgbClr val="000000"/>
                </a:solidFill>
              </a:rPr>
              <a:t>제출방법</a:t>
            </a:r>
            <a:r>
              <a:rPr lang="en-US" altLang="ko-KR" sz="2400" dirty="0">
                <a:solidFill>
                  <a:srgbClr val="000000"/>
                </a:solidFill>
              </a:rPr>
              <a:t>: </a:t>
            </a:r>
            <a:r>
              <a:rPr lang="en-US" altLang="ko-KR" sz="2400" dirty="0" err="1">
                <a:solidFill>
                  <a:srgbClr val="000000"/>
                </a:solidFill>
              </a:rPr>
              <a:t>온라인</a:t>
            </a:r>
            <a:r>
              <a:rPr lang="en-US" altLang="ko-KR" sz="2400" dirty="0">
                <a:solidFill>
                  <a:srgbClr val="000000"/>
                </a:solidFill>
              </a:rPr>
              <a:t>(</a:t>
            </a:r>
            <a:r>
              <a:rPr lang="en-US" altLang="ko-KR" sz="2400" dirty="0" err="1">
                <a:solidFill>
                  <a:srgbClr val="000000"/>
                </a:solidFill>
              </a:rPr>
              <a:t>dCollection</a:t>
            </a:r>
            <a:r>
              <a:rPr lang="en-US" altLang="ko-KR" sz="2400" dirty="0">
                <a:solidFill>
                  <a:srgbClr val="000000"/>
                </a:solidFill>
              </a:rPr>
              <a:t>) </a:t>
            </a:r>
            <a:r>
              <a:rPr lang="ko-KR" altLang="en-US" sz="2400" dirty="0">
                <a:solidFill>
                  <a:srgbClr val="000000"/>
                </a:solidFill>
              </a:rPr>
              <a:t>제출 </a:t>
            </a:r>
            <a:endParaRPr lang="en-US" altLang="ko-KR" sz="2400" dirty="0">
              <a:solidFill>
                <a:srgbClr val="000000"/>
              </a:solidFill>
            </a:endParaRPr>
          </a:p>
          <a:p>
            <a:pPr>
              <a:lnSpc>
                <a:spcPts val="2315"/>
              </a:lnSpc>
            </a:pPr>
            <a:endParaRPr lang="en-US" altLang="ko-KR" sz="2400" dirty="0">
              <a:solidFill>
                <a:srgbClr val="0462C1"/>
              </a:solidFill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endParaRPr lang="en-US" altLang="ko-KR" sz="2400" dirty="0">
              <a:solidFill>
                <a:srgbClr val="0462C1"/>
              </a:solidFill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endParaRPr lang="en-US" altLang="ko-KR" sz="2400" dirty="0">
              <a:solidFill>
                <a:srgbClr val="0462C1"/>
              </a:solidFill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r>
              <a:rPr lang="ko-KR" altLang="en-US" sz="2400" dirty="0"/>
              <a:t>제출서류</a:t>
            </a:r>
            <a:r>
              <a:rPr lang="en-US" altLang="ko-KR" sz="2400" dirty="0"/>
              <a:t>: </a:t>
            </a:r>
            <a:r>
              <a:rPr lang="ko-KR" altLang="en-US" sz="2400" b="1" dirty="0" err="1">
                <a:solidFill>
                  <a:srgbClr val="FF0000"/>
                </a:solidFill>
              </a:rPr>
              <a:t>인준지</a:t>
            </a:r>
            <a:r>
              <a:rPr lang="ko-KR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ko-KR" sz="2400" b="1" dirty="0">
                <a:solidFill>
                  <a:srgbClr val="FF0000"/>
                </a:solidFill>
              </a:rPr>
              <a:t>1</a:t>
            </a:r>
            <a:r>
              <a:rPr lang="ko-KR" altLang="en-US" sz="2400" b="1" dirty="0">
                <a:solidFill>
                  <a:srgbClr val="FF0000"/>
                </a:solidFill>
              </a:rPr>
              <a:t>부</a:t>
            </a:r>
            <a:r>
              <a:rPr lang="en-US" altLang="ko-KR" sz="2400" b="1" dirty="0">
                <a:solidFill>
                  <a:srgbClr val="FF0000"/>
                </a:solidFill>
              </a:rPr>
              <a:t>(</a:t>
            </a:r>
            <a:r>
              <a:rPr lang="ko-KR" altLang="en-US" sz="2400" b="1" dirty="0">
                <a:solidFill>
                  <a:srgbClr val="FF0000"/>
                </a:solidFill>
              </a:rPr>
              <a:t>심사위원 서명 또는 날인 필수</a:t>
            </a:r>
            <a:r>
              <a:rPr lang="en-US" altLang="ko-KR" sz="2400" b="1" dirty="0">
                <a:solidFill>
                  <a:srgbClr val="FF0000"/>
                </a:solidFill>
              </a:rPr>
              <a:t>) </a:t>
            </a:r>
            <a:r>
              <a:rPr lang="en-US" altLang="ko-KR" sz="2400" dirty="0"/>
              <a:t>, </a:t>
            </a:r>
            <a:r>
              <a:rPr lang="ko-KR" altLang="en-US" sz="2400" b="1" dirty="0" err="1">
                <a:solidFill>
                  <a:srgbClr val="FF0000"/>
                </a:solidFill>
              </a:rPr>
              <a:t>원문파일</a:t>
            </a:r>
            <a:r>
              <a:rPr lang="ko-KR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ko-KR" sz="2400" b="1" dirty="0">
                <a:solidFill>
                  <a:srgbClr val="FF0000"/>
                </a:solidFill>
              </a:rPr>
              <a:t>1</a:t>
            </a:r>
            <a:r>
              <a:rPr lang="ko-KR" altLang="en-US" sz="2400" b="1" dirty="0">
                <a:solidFill>
                  <a:srgbClr val="FF0000"/>
                </a:solidFill>
              </a:rPr>
              <a:t>부</a:t>
            </a:r>
            <a:endParaRPr lang="en-US" altLang="ko-KR" sz="2400" b="1" dirty="0">
              <a:solidFill>
                <a:srgbClr val="FF0000"/>
              </a:solidFill>
            </a:endParaRPr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endParaRPr lang="en-US" altLang="ko-KR" sz="2400" b="1" dirty="0"/>
          </a:p>
          <a:p>
            <a:pPr marL="342900" indent="-342900">
              <a:lnSpc>
                <a:spcPts val="2315"/>
              </a:lnSpc>
              <a:buFont typeface="Wingdings" panose="05000000000000000000" pitchFamily="2" charset="2"/>
              <a:buChar char="ü"/>
            </a:pPr>
            <a:endParaRPr lang="en-US" altLang="ko-KR" sz="2400" b="1" dirty="0"/>
          </a:p>
          <a:p>
            <a:pPr fontAlgn="base" latinLnBrk="1"/>
            <a:r>
              <a:rPr lang="en-US" altLang="ko-KR" sz="2400" b="1" dirty="0"/>
              <a:t>. </a:t>
            </a:r>
            <a:r>
              <a:rPr lang="ko-KR" altLang="en-US" sz="2400" b="1" dirty="0"/>
              <a:t>문의</a:t>
            </a:r>
            <a:endParaRPr lang="ko-KR" altLang="en-US" sz="2400" dirty="0"/>
          </a:p>
          <a:p>
            <a:pPr fontAlgn="base" latinLnBrk="1"/>
            <a:r>
              <a:rPr lang="en-US" altLang="ko-KR" sz="2400" dirty="0"/>
              <a:t>     -</a:t>
            </a:r>
            <a:r>
              <a:rPr lang="ko-KR" altLang="en-US" sz="2400" dirty="0"/>
              <a:t> </a:t>
            </a:r>
            <a:r>
              <a:rPr lang="ko-KR" altLang="en-US" sz="2400" dirty="0" err="1"/>
              <a:t>원문파일</a:t>
            </a:r>
            <a:r>
              <a:rPr lang="ko-KR" altLang="en-US" sz="2400" dirty="0"/>
              <a:t> 온라인 제출</a:t>
            </a:r>
            <a:r>
              <a:rPr lang="en-US" altLang="ko-KR" sz="2400" dirty="0"/>
              <a:t>:</a:t>
            </a:r>
            <a:r>
              <a:rPr lang="ko-KR" altLang="en-US" sz="2400" dirty="0"/>
              <a:t> 중앙도서관</a:t>
            </a:r>
            <a:r>
              <a:rPr lang="en-US" altLang="ko-KR" sz="2400" dirty="0"/>
              <a:t>(</a:t>
            </a:r>
            <a:r>
              <a:rPr lang="ko-KR" altLang="en-US" sz="2400" dirty="0"/>
              <a:t>☎</a:t>
            </a:r>
            <a:r>
              <a:rPr lang="en-US" altLang="ko-KR" sz="2400" dirty="0"/>
              <a:t>754-2206, jnulib@jejunu.ac.kr)</a:t>
            </a:r>
            <a:endParaRPr lang="ko-KR" altLang="en-US" sz="2400" dirty="0"/>
          </a:p>
          <a:p>
            <a:pPr fontAlgn="base" latinLnBrk="1"/>
            <a:endParaRPr lang="en-US" altLang="ko-KR" sz="2400" dirty="0"/>
          </a:p>
          <a:p>
            <a:pPr fontAlgn="base" latinLnBrk="1"/>
            <a:r>
              <a:rPr lang="en-US" altLang="ko-KR" sz="2400" dirty="0"/>
              <a:t>     - </a:t>
            </a:r>
            <a:r>
              <a:rPr lang="ko-KR" altLang="en-US" sz="2400" dirty="0"/>
              <a:t>논문작성 관련</a:t>
            </a:r>
            <a:r>
              <a:rPr lang="en-US" altLang="ko-KR" sz="2400" dirty="0"/>
              <a:t>(</a:t>
            </a:r>
            <a:r>
              <a:rPr lang="ko-KR" altLang="en-US" sz="2400" dirty="0"/>
              <a:t>지침</a:t>
            </a:r>
            <a:r>
              <a:rPr lang="en-US" altLang="ko-KR" sz="2400" dirty="0"/>
              <a:t>, </a:t>
            </a:r>
            <a:r>
              <a:rPr lang="ko-KR" altLang="en-US" sz="2400" dirty="0"/>
              <a:t>규격 등</a:t>
            </a:r>
            <a:r>
              <a:rPr lang="en-US" altLang="ko-KR" sz="2400" dirty="0"/>
              <a:t>): </a:t>
            </a:r>
            <a:r>
              <a:rPr lang="ko-KR" altLang="en-US" sz="2400" dirty="0"/>
              <a:t>소속 대학원 행정실에 문의 </a:t>
            </a:r>
            <a:endParaRPr lang="en-US" altLang="ko-KR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3807" y="207631"/>
            <a:ext cx="4047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rgbClr val="1F3863"/>
                </a:solidFill>
              </a:rPr>
              <a:t>학위논문 제출 과정</a:t>
            </a:r>
            <a:endParaRPr lang="ko-KR" altLang="ko-KR" sz="3200" b="1" dirty="0">
              <a:solidFill>
                <a:srgbClr val="1F3863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46710" y="886841"/>
            <a:ext cx="11236960" cy="3175"/>
          </a:xfrm>
          <a:prstGeom prst="line">
            <a:avLst/>
          </a:prstGeom>
          <a:ln w="38100">
            <a:solidFill>
              <a:srgbClr val="5B9B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242951" y="1519429"/>
            <a:ext cx="2286000" cy="4052793"/>
          </a:xfrm>
          <a:prstGeom prst="roundRect">
            <a:avLst>
              <a:gd name="adj" fmla="val 6000"/>
            </a:avLst>
          </a:prstGeom>
          <a:solidFill>
            <a:srgbClr val="B4C6E7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608965"/>
            <a:endParaRPr lang="en-US" altLang="ko-KR" sz="1000" b="1" dirty="0">
              <a:solidFill>
                <a:srgbClr val="385622"/>
              </a:solidFill>
            </a:endParaRPr>
          </a:p>
          <a:p>
            <a:pPr lvl="0" fontAlgn="base"/>
            <a:endParaRPr lang="en-US" altLang="ko-KR" dirty="0"/>
          </a:p>
          <a:p>
            <a:pPr lvl="0" fontAlgn="base"/>
            <a:endParaRPr lang="en-US" altLang="ko-KR" dirty="0"/>
          </a:p>
          <a:p>
            <a:pPr lvl="0" algn="ctr" fontAlgn="base"/>
            <a:endParaRPr lang="en-US" altLang="ko-KR" sz="1200" dirty="0">
              <a:solidFill>
                <a:schemeClr val="tx1"/>
              </a:solidFill>
            </a:endParaRPr>
          </a:p>
          <a:p>
            <a:pPr lvl="0" algn="ctr" fontAlgn="base"/>
            <a:r>
              <a:rPr lang="ko-KR" altLang="en-US" sz="2200" dirty="0">
                <a:solidFill>
                  <a:schemeClr val="tx1"/>
                </a:solidFill>
              </a:rPr>
              <a:t>제주대 학위논문</a:t>
            </a:r>
          </a:p>
          <a:p>
            <a:pPr algn="ctr" fontAlgn="base"/>
            <a:r>
              <a:rPr lang="en-US" altLang="ko-KR" sz="2200" dirty="0">
                <a:solidFill>
                  <a:schemeClr val="tx1"/>
                </a:solidFill>
              </a:rPr>
              <a:t>(</a:t>
            </a:r>
            <a:r>
              <a:rPr lang="en-US" altLang="ko-KR" sz="2200" dirty="0" err="1">
                <a:solidFill>
                  <a:schemeClr val="tx1"/>
                </a:solidFill>
              </a:rPr>
              <a:t>dCollection</a:t>
            </a:r>
            <a:r>
              <a:rPr lang="en-US" altLang="ko-KR" sz="2200" dirty="0">
                <a:solidFill>
                  <a:schemeClr val="tx1"/>
                </a:solidFill>
              </a:rPr>
              <a:t>) </a:t>
            </a:r>
            <a:r>
              <a:rPr lang="ko-KR" altLang="en-US" sz="2200" dirty="0">
                <a:solidFill>
                  <a:schemeClr val="tx1"/>
                </a:solidFill>
              </a:rPr>
              <a:t>접속</a:t>
            </a:r>
            <a:endParaRPr lang="en-US" altLang="ko-KR" sz="2200" dirty="0">
              <a:solidFill>
                <a:schemeClr val="tx1"/>
              </a:solidFill>
            </a:endParaRPr>
          </a:p>
          <a:p>
            <a:pPr algn="ctr" fontAlgn="base"/>
            <a:endParaRPr lang="ko-KR" altLang="en-US" sz="22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200" dirty="0">
                <a:solidFill>
                  <a:schemeClr val="tx1"/>
                </a:solidFill>
              </a:rPr>
              <a:t>↓</a:t>
            </a:r>
            <a:endParaRPr lang="en-US" altLang="ko-KR" sz="2200" dirty="0">
              <a:solidFill>
                <a:schemeClr val="tx1"/>
              </a:solidFill>
            </a:endParaRPr>
          </a:p>
          <a:p>
            <a:pPr algn="ctr" fontAlgn="base"/>
            <a:endParaRPr lang="en-US" altLang="ko-KR" sz="22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200" dirty="0">
                <a:solidFill>
                  <a:schemeClr val="tx1"/>
                </a:solidFill>
              </a:rPr>
              <a:t>로그인 </a:t>
            </a:r>
          </a:p>
        </p:txBody>
      </p:sp>
      <p:sp>
        <p:nvSpPr>
          <p:cNvPr id="5" name="FreeForm 4"/>
          <p:cNvSpPr/>
          <p:nvPr/>
        </p:nvSpPr>
        <p:spPr>
          <a:xfrm>
            <a:off x="2569337" y="3133823"/>
            <a:ext cx="762000" cy="533399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213" h="466471">
                <a:moveTo>
                  <a:pt x="0" y="96393"/>
                </a:moveTo>
                <a:lnTo>
                  <a:pt x="216027" y="93218"/>
                </a:lnTo>
                <a:lnTo>
                  <a:pt x="214884" y="0"/>
                </a:lnTo>
                <a:lnTo>
                  <a:pt x="434213" y="230124"/>
                </a:lnTo>
                <a:lnTo>
                  <a:pt x="221488" y="466471"/>
                </a:lnTo>
                <a:lnTo>
                  <a:pt x="220091" y="373126"/>
                </a:lnTo>
                <a:lnTo>
                  <a:pt x="3937" y="376301"/>
                </a:lnTo>
                <a:lnTo>
                  <a:pt x="0" y="96393"/>
                </a:lnTo>
              </a:path>
            </a:pathLst>
          </a:custGeom>
          <a:solidFill>
            <a:srgbClr val="B5CAE7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9"/>
          <p:cNvSpPr/>
          <p:nvPr/>
        </p:nvSpPr>
        <p:spPr>
          <a:xfrm>
            <a:off x="3371723" y="1524000"/>
            <a:ext cx="2286000" cy="4052793"/>
          </a:xfrm>
          <a:prstGeom prst="roundRect">
            <a:avLst>
              <a:gd name="adj" fmla="val 6000"/>
            </a:avLst>
          </a:prstGeom>
          <a:solidFill>
            <a:srgbClr val="B4C6E7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lvl="0" algn="ctr" fontAlgn="base"/>
            <a:r>
              <a:rPr lang="ko-KR" altLang="en-US" dirty="0">
                <a:solidFill>
                  <a:schemeClr val="tx1"/>
                </a:solidFill>
              </a:rPr>
              <a:t>학위논문 제출 </a:t>
            </a: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↓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 fontAlgn="base"/>
            <a:endParaRPr lang="ko-KR" altLang="en-US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자료제출</a:t>
            </a:r>
          </a:p>
          <a:p>
            <a:pPr algn="ctr" fontAlgn="base"/>
            <a:r>
              <a:rPr lang="en-US" altLang="ko-KR" b="1" u="sng" dirty="0">
                <a:solidFill>
                  <a:schemeClr val="tx1"/>
                </a:solidFill>
              </a:rPr>
              <a:t>(</a:t>
            </a:r>
            <a:r>
              <a:rPr lang="ko-KR" altLang="en-US" b="1" u="sng" dirty="0" err="1">
                <a:solidFill>
                  <a:schemeClr val="tx1"/>
                </a:solidFill>
              </a:rPr>
              <a:t>원문파일</a:t>
            </a:r>
            <a:r>
              <a:rPr lang="en-US" altLang="ko-KR" b="1" u="sng" dirty="0">
                <a:solidFill>
                  <a:schemeClr val="tx1"/>
                </a:solidFill>
              </a:rPr>
              <a:t>, </a:t>
            </a:r>
            <a:r>
              <a:rPr lang="ko-KR" altLang="en-US" b="1" u="sng" dirty="0" err="1">
                <a:solidFill>
                  <a:schemeClr val="tx1"/>
                </a:solidFill>
              </a:rPr>
              <a:t>인준지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업로드</a:t>
            </a:r>
            <a:r>
              <a:rPr lang="en-US" altLang="ko-KR" dirty="0">
                <a:solidFill>
                  <a:schemeClr val="tx1"/>
                </a:solidFill>
              </a:rPr>
              <a:t>) </a:t>
            </a:r>
            <a:endParaRPr lang="ko-KR" altLang="en-US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↓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 fontAlgn="base"/>
            <a:endParaRPr lang="ko-KR" altLang="en-US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dirty="0" err="1">
                <a:solidFill>
                  <a:schemeClr val="tx1"/>
                </a:solidFill>
              </a:rPr>
              <a:t>제출정보</a:t>
            </a:r>
            <a:r>
              <a:rPr lang="ko-KR" altLang="en-US" dirty="0">
                <a:solidFill>
                  <a:schemeClr val="tx1"/>
                </a:solidFill>
              </a:rPr>
              <a:t> 입력 </a:t>
            </a:r>
          </a:p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</p:txBody>
      </p:sp>
      <p:sp>
        <p:nvSpPr>
          <p:cNvPr id="35" name="FreeForm 4"/>
          <p:cNvSpPr/>
          <p:nvPr/>
        </p:nvSpPr>
        <p:spPr>
          <a:xfrm>
            <a:off x="5815711" y="3133823"/>
            <a:ext cx="762000" cy="533399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213" h="466471">
                <a:moveTo>
                  <a:pt x="0" y="96393"/>
                </a:moveTo>
                <a:lnTo>
                  <a:pt x="216027" y="93218"/>
                </a:lnTo>
                <a:lnTo>
                  <a:pt x="214884" y="0"/>
                </a:lnTo>
                <a:lnTo>
                  <a:pt x="434213" y="230124"/>
                </a:lnTo>
                <a:lnTo>
                  <a:pt x="221488" y="466471"/>
                </a:lnTo>
                <a:lnTo>
                  <a:pt x="220091" y="373126"/>
                </a:lnTo>
                <a:lnTo>
                  <a:pt x="3937" y="376301"/>
                </a:lnTo>
                <a:lnTo>
                  <a:pt x="0" y="96393"/>
                </a:lnTo>
              </a:path>
            </a:pathLst>
          </a:custGeom>
          <a:solidFill>
            <a:srgbClr val="B5CAE7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9"/>
          <p:cNvSpPr/>
          <p:nvPr/>
        </p:nvSpPr>
        <p:spPr>
          <a:xfrm>
            <a:off x="6708267" y="1524000"/>
            <a:ext cx="2286000" cy="4052793"/>
          </a:xfrm>
          <a:prstGeom prst="roundRect">
            <a:avLst>
              <a:gd name="adj" fmla="val 6000"/>
            </a:avLst>
          </a:prstGeom>
          <a:solidFill>
            <a:srgbClr val="B4C6E7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fontAlgn="base"/>
            <a:endParaRPr lang="en-US" altLang="ko-KR" sz="2000" dirty="0">
              <a:solidFill>
                <a:schemeClr val="tx1"/>
              </a:solidFill>
            </a:endParaRPr>
          </a:p>
          <a:p>
            <a:pPr algn="ctr" fontAlgn="base"/>
            <a:endParaRPr lang="en-US" altLang="ko-KR" sz="11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000" b="1" dirty="0">
                <a:solidFill>
                  <a:schemeClr val="tx1"/>
                </a:solidFill>
              </a:rPr>
              <a:t>저작권 동의여부 </a:t>
            </a:r>
          </a:p>
          <a:p>
            <a:pPr algn="ctr" fontAlgn="base"/>
            <a:r>
              <a:rPr lang="ko-KR" altLang="en-US" sz="2000" dirty="0">
                <a:solidFill>
                  <a:schemeClr val="tx1"/>
                </a:solidFill>
              </a:rPr>
              <a:t>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 fontAlgn="base"/>
            <a:endParaRPr lang="en-US" altLang="ko-KR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000" dirty="0">
                <a:solidFill>
                  <a:schemeClr val="tx1"/>
                </a:solidFill>
              </a:rPr>
              <a:t>↓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 fontAlgn="base"/>
            <a:endParaRPr lang="ko-KR" altLang="en-US" sz="20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000" dirty="0" err="1">
                <a:solidFill>
                  <a:schemeClr val="tx1"/>
                </a:solidFill>
              </a:rPr>
              <a:t>논문정보</a:t>
            </a:r>
            <a:r>
              <a:rPr lang="ko-KR" altLang="en-US" sz="2000" dirty="0">
                <a:solidFill>
                  <a:schemeClr val="tx1"/>
                </a:solidFill>
              </a:rPr>
              <a:t> 확인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000" dirty="0">
                <a:solidFill>
                  <a:schemeClr val="tx1"/>
                </a:solidFill>
              </a:rPr>
              <a:t>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000" dirty="0">
                <a:solidFill>
                  <a:schemeClr val="tx1"/>
                </a:solidFill>
              </a:rPr>
              <a:t>↓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 fontAlgn="base"/>
            <a:endParaRPr lang="ko-KR" altLang="en-US" sz="2000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sz="2000" dirty="0">
                <a:solidFill>
                  <a:schemeClr val="tx1"/>
                </a:solidFill>
              </a:rPr>
              <a:t>제출</a:t>
            </a:r>
          </a:p>
          <a:p>
            <a:pPr indent="608965"/>
            <a:endParaRPr lang="en-US" altLang="ko-KR" sz="1000" b="1" dirty="0">
              <a:solidFill>
                <a:srgbClr val="385622"/>
              </a:solidFill>
            </a:endParaRPr>
          </a:p>
        </p:txBody>
      </p:sp>
      <p:sp>
        <p:nvSpPr>
          <p:cNvPr id="37" name="FreeForm 4"/>
          <p:cNvSpPr/>
          <p:nvPr/>
        </p:nvSpPr>
        <p:spPr>
          <a:xfrm>
            <a:off x="9152255" y="3133823"/>
            <a:ext cx="762000" cy="533399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213" h="466471">
                <a:moveTo>
                  <a:pt x="0" y="96393"/>
                </a:moveTo>
                <a:lnTo>
                  <a:pt x="216027" y="93218"/>
                </a:lnTo>
                <a:lnTo>
                  <a:pt x="214884" y="0"/>
                </a:lnTo>
                <a:lnTo>
                  <a:pt x="434213" y="230124"/>
                </a:lnTo>
                <a:lnTo>
                  <a:pt x="221488" y="466471"/>
                </a:lnTo>
                <a:lnTo>
                  <a:pt x="220091" y="373126"/>
                </a:lnTo>
                <a:lnTo>
                  <a:pt x="3937" y="376301"/>
                </a:lnTo>
                <a:lnTo>
                  <a:pt x="0" y="96393"/>
                </a:lnTo>
              </a:path>
            </a:pathLst>
          </a:custGeom>
          <a:solidFill>
            <a:srgbClr val="B5CAE7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9"/>
          <p:cNvSpPr/>
          <p:nvPr/>
        </p:nvSpPr>
        <p:spPr>
          <a:xfrm>
            <a:off x="9914255" y="1519428"/>
            <a:ext cx="2064258" cy="4052793"/>
          </a:xfrm>
          <a:prstGeom prst="roundRect">
            <a:avLst>
              <a:gd name="adj" fmla="val 6000"/>
            </a:avLst>
          </a:prstGeom>
          <a:solidFill>
            <a:srgbClr val="B4C6E7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indent="608965" algn="ctr"/>
            <a:endParaRPr lang="en-US" altLang="ko-KR" sz="1000" b="1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b="1" dirty="0">
                <a:solidFill>
                  <a:schemeClr val="tx1"/>
                </a:solidFill>
              </a:rPr>
              <a:t>담당자 승인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 fontAlgn="base"/>
            <a:r>
              <a:rPr lang="en-US" altLang="ko-KR" sz="1600" b="1" dirty="0">
                <a:solidFill>
                  <a:srgbClr val="FF0000"/>
                </a:solidFill>
              </a:rPr>
              <a:t>※</a:t>
            </a:r>
            <a:r>
              <a:rPr lang="ko-KR" altLang="en-US" sz="1600" b="1" dirty="0">
                <a:solidFill>
                  <a:srgbClr val="FF0000"/>
                </a:solidFill>
              </a:rPr>
              <a:t>승인 </a:t>
            </a:r>
            <a:r>
              <a:rPr lang="en-US" altLang="ko-KR" sz="1600" b="1" dirty="0">
                <a:solidFill>
                  <a:srgbClr val="FF0000"/>
                </a:solidFill>
              </a:rPr>
              <a:t>1~2</a:t>
            </a:r>
            <a:r>
              <a:rPr lang="ko-KR" altLang="en-US" sz="1600" b="1" dirty="0" err="1">
                <a:solidFill>
                  <a:srgbClr val="FF0000"/>
                </a:solidFill>
              </a:rPr>
              <a:t>일소요</a:t>
            </a:r>
            <a:endParaRPr lang="ko-KR" altLang="en-US" sz="1600" b="1" dirty="0">
              <a:solidFill>
                <a:srgbClr val="FF0000"/>
              </a:solidFill>
            </a:endParaRP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 </a:t>
            </a: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↓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 fontAlgn="base"/>
            <a:endParaRPr lang="ko-KR" altLang="en-US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b="1" dirty="0">
                <a:solidFill>
                  <a:schemeClr val="tx1"/>
                </a:solidFill>
              </a:rPr>
              <a:t>필요 서류 </a:t>
            </a:r>
            <a:r>
              <a:rPr lang="ko-KR" altLang="en-US" dirty="0">
                <a:solidFill>
                  <a:schemeClr val="tx1"/>
                </a:solidFill>
              </a:rPr>
              <a:t>출력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 fontAlgn="base"/>
            <a:r>
              <a:rPr lang="ko-KR" altLang="en-US" dirty="0">
                <a:solidFill>
                  <a:schemeClr val="tx1"/>
                </a:solidFill>
              </a:rPr>
              <a:t> </a:t>
            </a:r>
          </a:p>
          <a:p>
            <a:pPr algn="ctr" fontAlgn="base"/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저작권 동의서 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부</a:t>
            </a:r>
          </a:p>
          <a:p>
            <a:pPr algn="ctr" fontAlgn="base"/>
            <a:r>
              <a:rPr lang="ko-KR" altLang="en-US" sz="1400" dirty="0" err="1">
                <a:solidFill>
                  <a:schemeClr val="tx1"/>
                </a:solidFill>
              </a:rPr>
              <a:t>제출확인서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부</a:t>
            </a:r>
            <a:r>
              <a:rPr lang="en-US" altLang="ko-KR" sz="1400" dirty="0">
                <a:solidFill>
                  <a:schemeClr val="tx1"/>
                </a:solidFill>
              </a:rPr>
              <a:t>) </a:t>
            </a:r>
          </a:p>
          <a:p>
            <a:pPr algn="ctr" fontAlgn="base"/>
            <a:endParaRPr lang="ko-KR" altLang="en-US" sz="1400" dirty="0">
              <a:solidFill>
                <a:schemeClr val="tx1"/>
              </a:solidFill>
            </a:endParaRPr>
          </a:p>
          <a:p>
            <a:pPr algn="ctr" fontAlgn="base"/>
            <a:r>
              <a:rPr lang="en-US" altLang="ko-KR" b="1" u="sng" dirty="0">
                <a:solidFill>
                  <a:srgbClr val="FF0000"/>
                </a:solidFill>
              </a:rPr>
              <a:t>※</a:t>
            </a:r>
            <a:r>
              <a:rPr lang="ko-KR" altLang="en-US" b="1" u="sng" dirty="0">
                <a:solidFill>
                  <a:srgbClr val="FF0000"/>
                </a:solidFill>
              </a:rPr>
              <a:t>도서관 제출서류 </a:t>
            </a:r>
            <a:endParaRPr lang="en-US" altLang="ko-KR" b="1" u="sng" dirty="0">
              <a:solidFill>
                <a:srgbClr val="FF0000"/>
              </a:solidFill>
            </a:endParaRPr>
          </a:p>
          <a:p>
            <a:pPr algn="ctr" fontAlgn="base"/>
            <a:r>
              <a:rPr lang="ko-KR" altLang="en-US" b="1" u="sng" dirty="0">
                <a:solidFill>
                  <a:srgbClr val="FF0000"/>
                </a:solidFill>
              </a:rPr>
              <a:t>없음</a:t>
            </a:r>
          </a:p>
          <a:p>
            <a:pPr indent="608965" algn="ctr"/>
            <a:endParaRPr lang="en-US" altLang="ko-KR" sz="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277600" y="1371600"/>
            <a:ext cx="492252" cy="3444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12192000" cy="736092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b="1" dirty="0">
                <a:solidFill>
                  <a:srgbClr val="385622"/>
                </a:solidFill>
              </a:rPr>
              <a:t> dCollection 온라인 제출 방법 _ 1. 접속 및 로그인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2238" y="4620038"/>
            <a:ext cx="573376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700" dirty="0">
                <a:solidFill>
                  <a:srgbClr val="000000"/>
                </a:solidFill>
              </a:rPr>
              <a:t>  </a:t>
            </a:r>
            <a:r>
              <a:rPr lang="en-US" altLang="ko-KR" sz="1700" dirty="0">
                <a:solidFill>
                  <a:srgbClr val="000000"/>
                </a:solidFill>
              </a:rPr>
              <a:t>- </a:t>
            </a:r>
            <a:r>
              <a:rPr lang="ko-KR" altLang="en-US" sz="1700" dirty="0">
                <a:solidFill>
                  <a:srgbClr val="000000"/>
                </a:solidFill>
              </a:rPr>
              <a:t>제주대도서관</a:t>
            </a:r>
            <a:r>
              <a:rPr lang="en-US" altLang="ko-KR" sz="1700" dirty="0">
                <a:solidFill>
                  <a:srgbClr val="000000"/>
                </a:solidFill>
              </a:rPr>
              <a:t>&gt;  Collection &gt;</a:t>
            </a:r>
            <a:r>
              <a:rPr lang="ko-KR" altLang="en-US" sz="1700" dirty="0">
                <a:solidFill>
                  <a:srgbClr val="000000"/>
                </a:solidFill>
              </a:rPr>
              <a:t> </a:t>
            </a:r>
            <a:r>
              <a:rPr lang="en-US" altLang="ko-KR" sz="1700" dirty="0" err="1">
                <a:solidFill>
                  <a:srgbClr val="000000"/>
                </a:solidFill>
              </a:rPr>
              <a:t>dCollection</a:t>
            </a:r>
            <a:r>
              <a:rPr lang="en-US" altLang="ko-KR" sz="1700" dirty="0">
                <a:solidFill>
                  <a:srgbClr val="000000"/>
                </a:solidFill>
              </a:rPr>
              <a:t>                        </a:t>
            </a:r>
            <a:r>
              <a:rPr lang="en-US" altLang="ko-KR" sz="1500" dirty="0">
                <a:solidFill>
                  <a:srgbClr val="0462C1"/>
                </a:solidFill>
              </a:rPr>
              <a:t>https://dcoll.jejunu.ac.kr/</a:t>
            </a:r>
            <a:endParaRPr lang="ko-KR" altLang="ko-KR" sz="1500" dirty="0">
              <a:solidFill>
                <a:srgbClr val="0462C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1059" y="5554969"/>
            <a:ext cx="6162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rgbClr val="000000"/>
                </a:solidFill>
                <a:latin typeface="Wingdings" panose="05000000000000000000" pitchFamily="2" charset="2"/>
              </a:rPr>
              <a:t></a:t>
            </a:r>
            <a:endParaRPr lang="ko-KR" altLang="ko-KR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4742" y="5535750"/>
            <a:ext cx="11531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</a:rPr>
              <a:t>ID : 학번, PW : </a:t>
            </a:r>
            <a:r>
              <a:rPr lang="ko-KR" altLang="en-US" sz="2000" dirty="0">
                <a:solidFill>
                  <a:srgbClr val="FF0000"/>
                </a:solidFill>
              </a:rPr>
              <a:t>생년월일</a:t>
            </a:r>
            <a:r>
              <a:rPr lang="en-US" altLang="ko-KR" sz="2000" dirty="0">
                <a:solidFill>
                  <a:srgbClr val="FF0000"/>
                </a:solidFill>
              </a:rPr>
              <a:t> 6자리(ex: 961015) </a:t>
            </a:r>
            <a:r>
              <a:rPr lang="en-US" altLang="ko-KR" b="1" dirty="0"/>
              <a:t>*본인이 도서관 홈페이지에서 변경한 경우 변경한 패스워드 사용</a:t>
            </a:r>
            <a:endParaRPr lang="ko-KR" altLang="ko-KR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10066" y="6013543"/>
            <a:ext cx="3954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2000" dirty="0">
                <a:solidFill>
                  <a:srgbClr val="000000"/>
                </a:solidFill>
              </a:rPr>
              <a:t>로그인 관련 문의 : 754-2206</a:t>
            </a:r>
            <a:endParaRPr lang="ko-KR" altLang="ko-KR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91059" y="800160"/>
            <a:ext cx="4100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en-US" altLang="ko-KR" sz="2400" dirty="0" err="1">
                <a:solidFill>
                  <a:srgbClr val="000000"/>
                </a:solidFill>
              </a:rPr>
              <a:t>dCollection</a:t>
            </a:r>
            <a:r>
              <a:rPr lang="en-US" altLang="ko-KR" sz="2400" dirty="0">
                <a:solidFill>
                  <a:srgbClr val="000000"/>
                </a:solidFill>
              </a:rPr>
              <a:t> </a:t>
            </a:r>
            <a:r>
              <a:rPr lang="en-US" altLang="ko-KR" sz="2400" dirty="0" err="1">
                <a:solidFill>
                  <a:srgbClr val="000000"/>
                </a:solidFill>
              </a:rPr>
              <a:t>접속</a:t>
            </a:r>
            <a:r>
              <a:rPr lang="en-US" altLang="ko-KR" sz="2400" dirty="0">
                <a:solidFill>
                  <a:srgbClr val="000000"/>
                </a:solidFill>
              </a:rPr>
              <a:t> &gt; </a:t>
            </a:r>
            <a:r>
              <a:rPr lang="ko-KR" altLang="en-US" sz="2400" dirty="0">
                <a:solidFill>
                  <a:srgbClr val="000000"/>
                </a:solidFill>
              </a:rPr>
              <a:t>로그인</a:t>
            </a:r>
            <a:r>
              <a:rPr lang="en-US" altLang="ko-KR" sz="2000" dirty="0">
                <a:solidFill>
                  <a:srgbClr val="000000"/>
                </a:solidFill>
              </a:rPr>
              <a:t> </a:t>
            </a:r>
            <a:endParaRPr lang="ko-KR" altLang="ko-KR" sz="20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97" y="1369070"/>
            <a:ext cx="5525643" cy="31625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262152" y="4620038"/>
            <a:ext cx="573376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700" dirty="0">
                <a:solidFill>
                  <a:srgbClr val="000000"/>
                </a:solidFill>
              </a:rPr>
              <a:t>  </a:t>
            </a:r>
            <a:r>
              <a:rPr lang="en-US" altLang="ko-KR" sz="1700" dirty="0">
                <a:solidFill>
                  <a:srgbClr val="000000"/>
                </a:solidFill>
              </a:rPr>
              <a:t>- </a:t>
            </a:r>
            <a:r>
              <a:rPr lang="ko-KR" altLang="en-US" sz="1700" dirty="0">
                <a:solidFill>
                  <a:srgbClr val="000000"/>
                </a:solidFill>
              </a:rPr>
              <a:t>우측 상단 로그인 </a:t>
            </a:r>
            <a:endParaRPr lang="en-US" altLang="ko-KR" sz="1700" dirty="0">
              <a:solidFill>
                <a:srgbClr val="000000"/>
              </a:solidFill>
            </a:endParaRPr>
          </a:p>
          <a:p>
            <a:r>
              <a:rPr lang="en-US" altLang="ko-KR" sz="1500" dirty="0">
                <a:solidFill>
                  <a:srgbClr val="0462C1"/>
                </a:solidFill>
              </a:rPr>
              <a:t>     (</a:t>
            </a:r>
            <a:r>
              <a:rPr lang="en-US" altLang="ko-KR" sz="1400" dirty="0" err="1">
                <a:solidFill>
                  <a:srgbClr val="000000"/>
                </a:solidFill>
              </a:rPr>
              <a:t>제출자</a:t>
            </a:r>
            <a:r>
              <a:rPr lang="en-US" altLang="ko-KR" sz="1400" dirty="0">
                <a:solidFill>
                  <a:srgbClr val="000000"/>
                </a:solidFill>
              </a:rPr>
              <a:t> </a:t>
            </a:r>
            <a:r>
              <a:rPr lang="en-US" altLang="ko-KR" sz="1400" dirty="0" err="1">
                <a:solidFill>
                  <a:srgbClr val="000000"/>
                </a:solidFill>
              </a:rPr>
              <a:t>로그인은</a:t>
            </a:r>
            <a:r>
              <a:rPr lang="en-US" altLang="ko-KR" sz="1400" dirty="0">
                <a:solidFill>
                  <a:srgbClr val="000000"/>
                </a:solidFill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</a:rPr>
              <a:t>도서관</a:t>
            </a:r>
            <a:r>
              <a:rPr lang="en-US" altLang="ko-KR" sz="1400" b="1" dirty="0">
                <a:solidFill>
                  <a:srgbClr val="000000"/>
                </a:solidFill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</a:rPr>
              <a:t>홈페이지</a:t>
            </a:r>
            <a:r>
              <a:rPr lang="en-US" altLang="ko-KR" sz="1400" b="1" dirty="0">
                <a:solidFill>
                  <a:srgbClr val="000000"/>
                </a:solidFill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</a:rPr>
              <a:t>로그인</a:t>
            </a:r>
            <a:r>
              <a:rPr lang="en-US" altLang="ko-KR" sz="1400" b="1" dirty="0">
                <a:solidFill>
                  <a:srgbClr val="000000"/>
                </a:solidFill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</a:rPr>
              <a:t>정보와</a:t>
            </a:r>
            <a:r>
              <a:rPr lang="en-US" altLang="ko-KR" sz="1400" b="1" dirty="0">
                <a:solidFill>
                  <a:srgbClr val="000000"/>
                </a:solidFill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</a:rPr>
              <a:t>동일</a:t>
            </a:r>
            <a:r>
              <a:rPr lang="en-US" altLang="ko-KR" sz="1400" b="1" dirty="0">
                <a:solidFill>
                  <a:srgbClr val="000000"/>
                </a:solidFill>
              </a:rPr>
              <a:t>)</a:t>
            </a:r>
            <a:endParaRPr lang="ko-KR" altLang="ko-KR" sz="1400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597" y="1307916"/>
            <a:ext cx="5587118" cy="32044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dirty="0">
                <a:solidFill>
                  <a:srgbClr val="385622"/>
                </a:solidFill>
              </a:rPr>
              <a:t> </a:t>
            </a:r>
            <a:r>
              <a:rPr lang="en-US" altLang="ko-KR" sz="2900" b="1" dirty="0">
                <a:solidFill>
                  <a:srgbClr val="385622"/>
                </a:solidFill>
              </a:rPr>
              <a:t>dCollection 온라인 제출 방법 _ 2. 자료제출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76400"/>
            <a:ext cx="5791200" cy="496652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676400"/>
            <a:ext cx="5663531" cy="48006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63133" y="990600"/>
            <a:ext cx="4012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ko-KR" altLang="en-US" sz="2400" dirty="0">
                <a:solidFill>
                  <a:srgbClr val="000000"/>
                </a:solidFill>
              </a:rPr>
              <a:t>학위논문제출 </a:t>
            </a:r>
            <a:r>
              <a:rPr lang="en-US" altLang="ko-KR" sz="2400" dirty="0">
                <a:solidFill>
                  <a:srgbClr val="000000"/>
                </a:solidFill>
              </a:rPr>
              <a:t>&gt; </a:t>
            </a:r>
            <a:r>
              <a:rPr lang="ko-KR" altLang="en-US" sz="2400" dirty="0">
                <a:solidFill>
                  <a:srgbClr val="000000"/>
                </a:solidFill>
              </a:rPr>
              <a:t>자료제출</a:t>
            </a:r>
            <a:endParaRPr lang="ko-KR" altLang="ko-KR" sz="2400" dirty="0"/>
          </a:p>
        </p:txBody>
      </p:sp>
    </p:spTree>
    <p:extLst>
      <p:ext uri="{BB962C8B-B14F-4D97-AF65-F5344CB8AC3E}">
        <p14:creationId xmlns:p14="http://schemas.microsoft.com/office/powerpoint/2010/main" val="2676013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452265"/>
            <a:ext cx="9240540" cy="5182856"/>
          </a:xfrm>
          <a:prstGeom prst="rect">
            <a:avLst/>
          </a:prstGeom>
        </p:spPr>
      </p:pic>
      <p:sp>
        <p:nvSpPr>
          <p:cNvPr id="11" name="Rectangle 28"/>
          <p:cNvSpPr/>
          <p:nvPr/>
        </p:nvSpPr>
        <p:spPr>
          <a:xfrm>
            <a:off x="0" y="11692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b="1" dirty="0">
                <a:solidFill>
                  <a:srgbClr val="385622"/>
                </a:solidFill>
              </a:rPr>
              <a:t> dCollection 온라인 제출 방법 _ 3. </a:t>
            </a:r>
            <a:r>
              <a:rPr lang="ko-KR" altLang="en-US" sz="2900" b="1" dirty="0">
                <a:solidFill>
                  <a:srgbClr val="385622"/>
                </a:solidFill>
              </a:rPr>
              <a:t>제출자 정보 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3133" y="990600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000000"/>
                </a:solidFill>
                <a:latin typeface="Wingdings" panose="05000000000000000000" pitchFamily="2" charset="2"/>
              </a:rPr>
              <a:t> </a:t>
            </a:r>
            <a:r>
              <a:rPr lang="ko-KR" altLang="en-US" sz="2400" b="1" dirty="0">
                <a:solidFill>
                  <a:srgbClr val="000000"/>
                </a:solidFill>
              </a:rPr>
              <a:t>제출자 정보 확인</a:t>
            </a:r>
            <a:endParaRPr lang="ko-KR" altLang="ko-KR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2988"/>
            <a:ext cx="10774279" cy="505848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0" y="11692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b="1" dirty="0">
                <a:solidFill>
                  <a:srgbClr val="385622"/>
                </a:solidFill>
              </a:rPr>
              <a:t> dCollection 온라인 제출 방법 _ 4. </a:t>
            </a:r>
            <a:r>
              <a:rPr lang="ko-KR" altLang="en-US" sz="2900" b="1" dirty="0" err="1">
                <a:solidFill>
                  <a:srgbClr val="385622"/>
                </a:solidFill>
              </a:rPr>
              <a:t>파일등록</a:t>
            </a:r>
            <a:r>
              <a:rPr lang="en-US" altLang="ko-KR" sz="2900" b="1" dirty="0">
                <a:solidFill>
                  <a:srgbClr val="385622"/>
                </a:solidFill>
              </a:rPr>
              <a:t>(</a:t>
            </a:r>
            <a:r>
              <a:rPr lang="ko-KR" altLang="en-US" sz="2900" b="1" dirty="0" err="1">
                <a:solidFill>
                  <a:srgbClr val="385622"/>
                </a:solidFill>
              </a:rPr>
              <a:t>인준지</a:t>
            </a:r>
            <a:r>
              <a:rPr lang="en-US" altLang="ko-KR" sz="2900" b="1" dirty="0">
                <a:solidFill>
                  <a:srgbClr val="385622"/>
                </a:solidFill>
              </a:rPr>
              <a:t>, </a:t>
            </a:r>
            <a:r>
              <a:rPr lang="ko-KR" altLang="en-US" sz="2900" b="1" dirty="0">
                <a:solidFill>
                  <a:srgbClr val="385622"/>
                </a:solidFill>
              </a:rPr>
              <a:t>원문</a:t>
            </a:r>
            <a:r>
              <a:rPr lang="en-US" altLang="ko-KR" sz="2900" b="1" dirty="0">
                <a:solidFill>
                  <a:srgbClr val="385622"/>
                </a:solidFill>
              </a:rPr>
              <a:t>)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060" y="1704349"/>
            <a:ext cx="1752600" cy="2133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52900" y="2378696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>
                <a:solidFill>
                  <a:srgbClr val="FF0000"/>
                </a:solidFill>
              </a:rPr>
              <a:t>인준지</a:t>
            </a:r>
            <a:r>
              <a:rPr lang="ko-KR" altLang="en-US" b="1" dirty="0">
                <a:solidFill>
                  <a:srgbClr val="FF0000"/>
                </a:solidFill>
              </a:rPr>
              <a:t> 심사위원 서명 또는 도장 필수 </a:t>
            </a:r>
            <a:r>
              <a:rPr lang="en-US" altLang="ko-KR" b="1" dirty="0">
                <a:solidFill>
                  <a:srgbClr val="FF0000"/>
                </a:solidFill>
              </a:rPr>
              <a:t>&gt;&gt;</a:t>
            </a:r>
            <a:r>
              <a:rPr lang="ko-KR" altLang="en-US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152" y="3983736"/>
            <a:ext cx="6019800" cy="2845495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6934200" y="3073128"/>
            <a:ext cx="914400" cy="5313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990600" y="4343400"/>
            <a:ext cx="914400" cy="5313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803148"/>
          </a:xfrm>
          <a:prstGeom prst="rect">
            <a:avLst/>
          </a:prstGeom>
          <a:solidFill>
            <a:srgbClr val="E4E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indent="78740">
              <a:lnSpc>
                <a:spcPts val="2900"/>
              </a:lnSpc>
            </a:pPr>
            <a:endParaRPr lang="en-US" altLang="ko-KR" sz="800" dirty="0">
              <a:solidFill>
                <a:srgbClr val="385622"/>
              </a:solidFill>
            </a:endParaRPr>
          </a:p>
          <a:p>
            <a:pPr indent="78740">
              <a:lnSpc>
                <a:spcPts val="2900"/>
              </a:lnSpc>
            </a:pPr>
            <a:r>
              <a:rPr lang="en-US" altLang="ko-KR" sz="2900" b="1" dirty="0">
                <a:solidFill>
                  <a:srgbClr val="385622"/>
                </a:solidFill>
              </a:rPr>
              <a:t> dCollection 온라인 제출 방법 _ 4. </a:t>
            </a:r>
            <a:r>
              <a:rPr lang="ko-KR" altLang="en-US" sz="2900" b="1" dirty="0">
                <a:solidFill>
                  <a:srgbClr val="385622"/>
                </a:solidFill>
              </a:rPr>
              <a:t>논문등록정보</a:t>
            </a:r>
            <a:r>
              <a:rPr lang="en-US" altLang="ko-KR" sz="2900" b="1" dirty="0">
                <a:solidFill>
                  <a:srgbClr val="385622"/>
                </a:solidFill>
              </a:rPr>
              <a:t>-</a:t>
            </a:r>
            <a:r>
              <a:rPr lang="ko-KR" altLang="en-US" sz="2900" b="1" dirty="0">
                <a:solidFill>
                  <a:srgbClr val="385622"/>
                </a:solidFill>
              </a:rPr>
              <a:t>기본정보 </a:t>
            </a:r>
            <a:endParaRPr lang="en-US" altLang="ko-KR" sz="2900" b="1" dirty="0">
              <a:solidFill>
                <a:srgbClr val="385622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990600"/>
            <a:ext cx="8726118" cy="558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13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1784</TotalTime>
  <Words>854</Words>
  <Application>Microsoft Office PowerPoint</Application>
  <PresentationFormat>와이드스크린</PresentationFormat>
  <Paragraphs>169</Paragraphs>
  <Slides>15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맑은 고딕</vt:lpstr>
      <vt:lpstr>Arial</vt:lpstr>
      <vt:lpstr>Calibri</vt:lpstr>
      <vt:lpstr>Wingdings</vt:lpstr>
      <vt:lpstr>Office Theme</vt:lpstr>
      <vt:lpstr>2025학년도 제2학기 학위논문 제출 안내 - 제주대학교 dCollection 온라인 제출 방법 -</vt:lpstr>
      <vt:lpstr>FAQ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기봉 남</cp:lastModifiedBy>
  <cp:revision>103</cp:revision>
  <cp:lastPrinted>2025-06-25T00:25:50Z</cp:lastPrinted>
  <dcterms:created xsi:type="dcterms:W3CDTF">2006-08-16T00:00:00Z</dcterms:created>
  <dcterms:modified xsi:type="dcterms:W3CDTF">2025-12-18T02:18:50Z</dcterms:modified>
</cp:coreProperties>
</file>